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48751" y="413510"/>
            <a:ext cx="9810750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9"/>
              </a:lnSpc>
            </a:pPr>
            <a:fld id="{81D60167-4931-47E6-BA6A-407CBD079E47}" type="slidenum">
              <a:rPr dirty="0" spc="75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9"/>
              </a:lnSpc>
            </a:pPr>
            <a:fld id="{81D60167-4931-47E6-BA6A-407CBD079E47}" type="slidenum">
              <a:rPr dirty="0" spc="75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9"/>
              </a:lnSpc>
            </a:pPr>
            <a:fld id="{81D60167-4931-47E6-BA6A-407CBD079E47}" type="slidenum">
              <a:rPr dirty="0" spc="75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9"/>
              </a:lnSpc>
            </a:pPr>
            <a:fld id="{81D60167-4931-47E6-BA6A-407CBD079E47}" type="slidenum">
              <a:rPr dirty="0" spc="75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9"/>
              </a:lnSpc>
            </a:pPr>
            <a:fld id="{81D60167-4931-47E6-BA6A-407CBD079E47}" type="slidenum">
              <a:rPr dirty="0" spc="75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751" y="413510"/>
            <a:ext cx="9919335" cy="741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3045" y="1844547"/>
            <a:ext cx="10565909" cy="2052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1082680" y="6101139"/>
            <a:ext cx="334340" cy="2559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9"/>
              </a:lnSpc>
            </a:pPr>
            <a:fld id="{81D60167-4931-47E6-BA6A-407CBD079E47}" type="slidenum">
              <a:rPr dirty="0" spc="75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jpg"/><Relationship Id="rId4" Type="http://schemas.openxmlformats.org/officeDocument/2006/relationships/image" Target="../media/image39.png"/><Relationship Id="rId5" Type="http://schemas.openxmlformats.org/officeDocument/2006/relationships/image" Target="../media/image40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jpg"/><Relationship Id="rId4" Type="http://schemas.openxmlformats.org/officeDocument/2006/relationships/image" Target="../media/image43.png"/><Relationship Id="rId5" Type="http://schemas.openxmlformats.org/officeDocument/2006/relationships/image" Target="../media/image44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44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42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jpg"/><Relationship Id="rId4" Type="http://schemas.openxmlformats.org/officeDocument/2006/relationships/image" Target="../media/image74.png"/><Relationship Id="rId5" Type="http://schemas.openxmlformats.org/officeDocument/2006/relationships/image" Target="../media/image75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77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2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3" Type="http://schemas.openxmlformats.org/officeDocument/2006/relationships/image" Target="../media/image84.jp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5.png"/><Relationship Id="rId3" Type="http://schemas.openxmlformats.org/officeDocument/2006/relationships/image" Target="../media/image86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7.png"/><Relationship Id="rId3" Type="http://schemas.openxmlformats.org/officeDocument/2006/relationships/image" Target="../media/image88.jpg"/><Relationship Id="rId4" Type="http://schemas.openxmlformats.org/officeDocument/2006/relationships/image" Target="../media/image89.png"/><Relationship Id="rId5" Type="http://schemas.openxmlformats.org/officeDocument/2006/relationships/image" Target="../media/image90.jpg"/><Relationship Id="rId6" Type="http://schemas.openxmlformats.org/officeDocument/2006/relationships/image" Target="../media/image91.png"/><Relationship Id="rId7" Type="http://schemas.openxmlformats.org/officeDocument/2006/relationships/image" Target="../media/image92.jpg"/><Relationship Id="rId8" Type="http://schemas.openxmlformats.org/officeDocument/2006/relationships/image" Target="../media/image93.png"/><Relationship Id="rId9" Type="http://schemas.openxmlformats.org/officeDocument/2006/relationships/image" Target="../media/image94.jpg"/><Relationship Id="rId10" Type="http://schemas.openxmlformats.org/officeDocument/2006/relationships/image" Target="../media/image95.png"/><Relationship Id="rId11" Type="http://schemas.openxmlformats.org/officeDocument/2006/relationships/image" Target="../media/image96.jpg"/><Relationship Id="rId12" Type="http://schemas.openxmlformats.org/officeDocument/2006/relationships/image" Target="../media/image97.png"/><Relationship Id="rId13" Type="http://schemas.openxmlformats.org/officeDocument/2006/relationships/image" Target="../media/image98.jp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9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0.png"/><Relationship Id="rId3" Type="http://schemas.openxmlformats.org/officeDocument/2006/relationships/image" Target="../media/image101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2.png"/><Relationship Id="rId3" Type="http://schemas.openxmlformats.org/officeDocument/2006/relationships/image" Target="../media/image103.jp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jpg"/><Relationship Id="rId4" Type="http://schemas.openxmlformats.org/officeDocument/2006/relationships/image" Target="../media/image106.png"/><Relationship Id="rId5" Type="http://schemas.openxmlformats.org/officeDocument/2006/relationships/image" Target="../media/image107.jp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8.jp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3" Type="http://schemas.openxmlformats.org/officeDocument/2006/relationships/image" Target="../media/image110.jp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Relationship Id="rId3" Type="http://schemas.openxmlformats.org/officeDocument/2006/relationships/image" Target="../media/image112.jpg"/><Relationship Id="rId4" Type="http://schemas.openxmlformats.org/officeDocument/2006/relationships/image" Target="../media/image113.png"/><Relationship Id="rId5" Type="http://schemas.openxmlformats.org/officeDocument/2006/relationships/image" Target="../media/image114.jp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5.jpg"/><Relationship Id="rId3" Type="http://schemas.openxmlformats.org/officeDocument/2006/relationships/image" Target="../media/image116.jpg"/><Relationship Id="rId4" Type="http://schemas.openxmlformats.org/officeDocument/2006/relationships/image" Target="../media/image117.jpg"/><Relationship Id="rId5" Type="http://schemas.openxmlformats.org/officeDocument/2006/relationships/image" Target="../media/image118.jpg"/><Relationship Id="rId6" Type="http://schemas.openxmlformats.org/officeDocument/2006/relationships/image" Target="../media/image119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jpg"/><Relationship Id="rId13" Type="http://schemas.openxmlformats.org/officeDocument/2006/relationships/image" Target="../media/image16.png"/><Relationship Id="rId14" Type="http://schemas.openxmlformats.org/officeDocument/2006/relationships/image" Target="../media/image17.jpg"/><Relationship Id="rId15" Type="http://schemas.openxmlformats.org/officeDocument/2006/relationships/image" Target="../media/image18.png"/><Relationship Id="rId16" Type="http://schemas.openxmlformats.org/officeDocument/2006/relationships/image" Target="../media/image19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jpg"/><Relationship Id="rId13" Type="http://schemas.openxmlformats.org/officeDocument/2006/relationships/image" Target="../media/image31.png"/><Relationship Id="rId14" Type="http://schemas.openxmlformats.org/officeDocument/2006/relationships/image" Target="../media/image32.jpg"/><Relationship Id="rId15" Type="http://schemas.openxmlformats.org/officeDocument/2006/relationships/image" Target="../media/image33.png"/><Relationship Id="rId16" Type="http://schemas.openxmlformats.org/officeDocument/2006/relationships/image" Target="../media/image34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967285" y="4589779"/>
            <a:ext cx="2355850" cy="57721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75"/>
              </a:spcBef>
            </a:pPr>
            <a:r>
              <a:rPr dirty="0" sz="1800" spc="-80">
                <a:solidFill>
                  <a:srgbClr val="E7E6E6"/>
                </a:solidFill>
                <a:latin typeface="Microsoft Sans Serif"/>
                <a:cs typeface="Microsoft Sans Serif"/>
              </a:rPr>
              <a:t>Muhammad</a:t>
            </a:r>
            <a:r>
              <a:rPr dirty="0" sz="1800" spc="-1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45">
                <a:solidFill>
                  <a:srgbClr val="E7E6E6"/>
                </a:solidFill>
                <a:latin typeface="Microsoft Sans Serif"/>
                <a:cs typeface="Microsoft Sans Serif"/>
              </a:rPr>
              <a:t>Faris</a:t>
            </a:r>
            <a:r>
              <a:rPr dirty="0" sz="1800" spc="-5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85">
                <a:solidFill>
                  <a:srgbClr val="E7E6E6"/>
                </a:solidFill>
                <a:latin typeface="Microsoft Sans Serif"/>
                <a:cs typeface="Microsoft Sans Serif"/>
              </a:rPr>
              <a:t>Kamal </a:t>
            </a:r>
            <a:r>
              <a:rPr dirty="0" sz="1800" spc="80">
                <a:solidFill>
                  <a:srgbClr val="E7E6E6"/>
                </a:solidFill>
                <a:latin typeface="Microsoft Sans Serif"/>
                <a:cs typeface="Microsoft Sans Serif"/>
              </a:rPr>
              <a:t>15</a:t>
            </a:r>
            <a:r>
              <a:rPr dirty="0" sz="1800" spc="65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E7E6E6"/>
                </a:solidFill>
                <a:latin typeface="Microsoft Sans Serif"/>
                <a:cs typeface="Microsoft Sans Serif"/>
              </a:rPr>
              <a:t>April</a:t>
            </a:r>
            <a:r>
              <a:rPr dirty="0" sz="1800" spc="75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60">
                <a:solidFill>
                  <a:srgbClr val="E7E6E6"/>
                </a:solidFill>
                <a:latin typeface="Microsoft Sans Serif"/>
                <a:cs typeface="Microsoft Sans Serif"/>
              </a:rPr>
              <a:t>2022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9820" y="676833"/>
            <a:ext cx="2104097" cy="6291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487314" y="1656588"/>
            <a:ext cx="5891530" cy="2235200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algn="just" marL="12700" marR="5080">
              <a:lnSpc>
                <a:spcPct val="91500"/>
              </a:lnSpc>
              <a:spcBef>
                <a:spcPts val="300"/>
              </a:spcBef>
            </a:pP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dirty="0" sz="2000" spc="10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r>
              <a:rPr dirty="0" sz="2000" spc="11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dirty="0" sz="2000" spc="105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105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process</a:t>
            </a:r>
            <a:r>
              <a:rPr dirty="0" sz="2000" spc="11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2000" spc="21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cleaning</a:t>
            </a:r>
            <a:r>
              <a:rPr dirty="0" sz="2000" spc="11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unifying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90">
                <a:solidFill>
                  <a:srgbClr val="292929"/>
                </a:solidFill>
                <a:latin typeface="Microsoft Sans Serif"/>
                <a:cs typeface="Microsoft Sans Serif"/>
              </a:rPr>
              <a:t>messy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complex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sets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75">
                <a:solidFill>
                  <a:srgbClr val="292929"/>
                </a:solidFill>
                <a:latin typeface="Microsoft Sans Serif"/>
                <a:cs typeface="Microsoft Sans Serif"/>
              </a:rPr>
              <a:t>easy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90">
                <a:solidFill>
                  <a:srgbClr val="292929"/>
                </a:solidFill>
                <a:latin typeface="Microsoft Sans Serif"/>
                <a:cs typeface="Microsoft Sans Serif"/>
              </a:rPr>
              <a:t>access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000" spc="-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dirty="0" sz="2000" spc="-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dirty="0" sz="2000" spc="-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6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dirty="0" sz="2000" spc="-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(EDA).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200">
              <a:latin typeface="Microsoft Sans Serif"/>
              <a:cs typeface="Microsoft Sans Serif"/>
            </a:endParaRPr>
          </a:p>
          <a:p>
            <a:pPr algn="just" marL="12700" marR="5080">
              <a:lnSpc>
                <a:spcPct val="89500"/>
              </a:lnSpc>
              <a:spcBef>
                <a:spcPts val="1675"/>
              </a:spcBef>
            </a:pPr>
            <a:r>
              <a:rPr dirty="0" sz="2000" spc="-254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dirty="0" sz="2000" spc="1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dirty="0" sz="2000" spc="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60">
                <a:solidFill>
                  <a:srgbClr val="292929"/>
                </a:solidFill>
                <a:latin typeface="Microsoft Sans Serif"/>
                <a:cs typeface="Microsoft Sans Serif"/>
              </a:rPr>
              <a:t>calculate</a:t>
            </a:r>
            <a:r>
              <a:rPr dirty="0" sz="2000" spc="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dirty="0" sz="2000" spc="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2000" spc="2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75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dirty="0" sz="2000" spc="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dirty="0" sz="2000" spc="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each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dirty="0" sz="2000" spc="2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dirty="0" sz="2000" spc="2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calculate</a:t>
            </a:r>
            <a:r>
              <a:rPr dirty="0" sz="2000" spc="2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2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dirty="0" sz="2000" spc="2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000" spc="2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occurrence</a:t>
            </a:r>
            <a:r>
              <a:rPr dirty="0" sz="2000" spc="2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dirty="0" sz="20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 per orbit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type.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487314" y="4360164"/>
            <a:ext cx="5891530" cy="1156335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algn="just" marL="12700" marR="5080">
              <a:lnSpc>
                <a:spcPct val="90300"/>
              </a:lnSpc>
              <a:spcBef>
                <a:spcPts val="330"/>
              </a:spcBef>
            </a:pP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dirty="0" sz="2000" spc="3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dirty="0" sz="2000" spc="3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dirty="0" sz="2000" spc="3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dirty="0" sz="2000" spc="3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dirty="0" sz="2000" spc="3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dirty="0" sz="2000" spc="3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dirty="0" sz="2000" spc="3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dirty="0" sz="2000" spc="3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dirty="0" sz="2000" spc="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column.</a:t>
            </a:r>
            <a:r>
              <a:rPr dirty="0" sz="2000" spc="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dirty="0" sz="2000" spc="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dirty="0" sz="20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dirty="0" sz="2000" spc="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5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dirty="0" sz="2000" spc="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easier</a:t>
            </a:r>
            <a:r>
              <a:rPr dirty="0" sz="20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dirty="0" sz="2000" spc="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further 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analysis,</a:t>
            </a:r>
            <a:r>
              <a:rPr dirty="0" sz="20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visualization,</a:t>
            </a:r>
            <a:r>
              <a:rPr dirty="0" sz="20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0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ML.</a:t>
            </a:r>
            <a:r>
              <a:rPr dirty="0" sz="20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Lastly,</a:t>
            </a:r>
            <a:r>
              <a:rPr dirty="0" sz="20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dirty="0" sz="20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dirty="0" sz="20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export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r>
              <a:rPr dirty="0" sz="20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dirty="0" sz="20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75">
                <a:solidFill>
                  <a:srgbClr val="292929"/>
                </a:solidFill>
                <a:latin typeface="Microsoft Sans Serif"/>
                <a:cs typeface="Microsoft Sans Serif"/>
              </a:rPr>
              <a:t>CSV.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0"/>
              <a:t>Data</a:t>
            </a:r>
            <a:r>
              <a:rPr dirty="0" spc="-225"/>
              <a:t> </a:t>
            </a:r>
            <a:r>
              <a:rPr dirty="0" spc="-95"/>
              <a:t>Wrangling</a:t>
            </a:r>
          </a:p>
        </p:txBody>
      </p:sp>
      <p:grpSp>
        <p:nvGrpSpPr>
          <p:cNvPr id="5" name="object 5" descr=""/>
          <p:cNvGrpSpPr/>
          <p:nvPr/>
        </p:nvGrpSpPr>
        <p:grpSpPr>
          <a:xfrm>
            <a:off x="722376" y="1478280"/>
            <a:ext cx="4624070" cy="3797935"/>
            <a:chOff x="722376" y="1478280"/>
            <a:chExt cx="4624070" cy="3797935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2376" y="1478280"/>
              <a:ext cx="4623816" cy="379780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6023" y="1674241"/>
              <a:ext cx="4038752" cy="3209048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994763" y="5028692"/>
            <a:ext cx="3813810" cy="57721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dirty="0" sz="1200" spc="-10">
                <a:latin typeface="Calibri"/>
                <a:cs typeface="Calibri"/>
              </a:rPr>
              <a:t>From: </a:t>
            </a:r>
            <a:r>
              <a:rPr dirty="0" u="sng" sz="12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https://github.com/farishelmi17/SpaceX/blob/main/noteboo</a:t>
            </a:r>
            <a:r>
              <a:rPr dirty="0" sz="1200" spc="-1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u="sng" sz="12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k:Data_Wrangling_9HnvfsJ5G.ipynb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pc="45"/>
              <a:t>10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25"/>
              <a:t>EDA</a:t>
            </a:r>
            <a:r>
              <a:rPr dirty="0" spc="75"/>
              <a:t> </a:t>
            </a:r>
            <a:r>
              <a:rPr dirty="0"/>
              <a:t>with</a:t>
            </a:r>
            <a:r>
              <a:rPr dirty="0" spc="-60"/>
              <a:t> </a:t>
            </a:r>
            <a:r>
              <a:rPr dirty="0" spc="-20"/>
              <a:t>Data</a:t>
            </a:r>
            <a:r>
              <a:rPr dirty="0" spc="5"/>
              <a:t> </a:t>
            </a:r>
            <a:r>
              <a:rPr dirty="0" spc="-60"/>
              <a:t>Visualization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339003" y="1541779"/>
            <a:ext cx="5835650" cy="4493895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12700" marR="112395">
              <a:lnSpc>
                <a:spcPts val="1900"/>
              </a:lnSpc>
              <a:spcBef>
                <a:spcPts val="380"/>
              </a:spcBef>
            </a:pPr>
            <a:r>
              <a:rPr dirty="0" sz="1800">
                <a:latin typeface="Calibri"/>
                <a:cs typeface="Calibri"/>
              </a:rPr>
              <a:t>We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first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started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by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using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scatter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graph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to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find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relationship </a:t>
            </a:r>
            <a:r>
              <a:rPr dirty="0" sz="1800">
                <a:latin typeface="Calibri"/>
                <a:cs typeface="Calibri"/>
              </a:rPr>
              <a:t>between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attributes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such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as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between:</a:t>
            </a:r>
            <a:endParaRPr sz="1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800">
                <a:latin typeface="Calibri"/>
                <a:cs typeface="Calibri"/>
              </a:rPr>
              <a:t>Payload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and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Flight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Number.</a:t>
            </a:r>
            <a:endParaRPr sz="1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800">
                <a:latin typeface="Calibri"/>
                <a:cs typeface="Calibri"/>
              </a:rPr>
              <a:t>Flight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Number and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Launch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Site.</a:t>
            </a:r>
            <a:endParaRPr sz="1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800">
                <a:latin typeface="Calibri"/>
                <a:cs typeface="Calibri"/>
              </a:rPr>
              <a:t>Payload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and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Launch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Site.</a:t>
            </a:r>
            <a:endParaRPr sz="1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800">
                <a:latin typeface="Calibri"/>
                <a:cs typeface="Calibri"/>
              </a:rPr>
              <a:t>Flight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Number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and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Orbit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Type.</a:t>
            </a:r>
            <a:endParaRPr sz="1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800">
                <a:latin typeface="Calibri"/>
                <a:cs typeface="Calibri"/>
              </a:rPr>
              <a:t>Payload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and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Orbit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Type.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200">
              <a:latin typeface="Calibri"/>
              <a:cs typeface="Calibri"/>
            </a:endParaRPr>
          </a:p>
          <a:p>
            <a:pPr marL="12700" marR="5080">
              <a:lnSpc>
                <a:spcPct val="91100"/>
              </a:lnSpc>
            </a:pPr>
            <a:r>
              <a:rPr dirty="0" sz="1800">
                <a:latin typeface="Calibri"/>
                <a:cs typeface="Calibri"/>
              </a:rPr>
              <a:t>Scatter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plots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show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dependency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of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attributes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on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each</a:t>
            </a:r>
            <a:r>
              <a:rPr dirty="0" sz="1800" spc="-10">
                <a:latin typeface="Calibri"/>
                <a:cs typeface="Calibri"/>
              </a:rPr>
              <a:t> other. </a:t>
            </a:r>
            <a:r>
              <a:rPr dirty="0" sz="1800">
                <a:latin typeface="Calibri"/>
                <a:cs typeface="Calibri"/>
              </a:rPr>
              <a:t>Once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pattern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is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determined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from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graphs.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It’s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very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easy</a:t>
            </a:r>
            <a:r>
              <a:rPr dirty="0" sz="1800" spc="-25">
                <a:latin typeface="Calibri"/>
                <a:cs typeface="Calibri"/>
              </a:rPr>
              <a:t> to </a:t>
            </a:r>
            <a:r>
              <a:rPr dirty="0" sz="1800">
                <a:latin typeface="Calibri"/>
                <a:cs typeface="Calibri"/>
              </a:rPr>
              <a:t>see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which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factors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affecting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most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to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success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of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the </a:t>
            </a:r>
            <a:r>
              <a:rPr dirty="0" sz="1800">
                <a:latin typeface="Calibri"/>
                <a:cs typeface="Calibri"/>
              </a:rPr>
              <a:t>landing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outcomes.</a:t>
            </a:r>
            <a:endParaRPr sz="1800">
              <a:latin typeface="Calibri"/>
              <a:cs typeface="Calibri"/>
            </a:endParaRPr>
          </a:p>
          <a:p>
            <a:pPr marL="20955" marR="746760">
              <a:lnSpc>
                <a:spcPct val="103299"/>
              </a:lnSpc>
              <a:spcBef>
                <a:spcPts val="1660"/>
              </a:spcBef>
            </a:pPr>
            <a:r>
              <a:rPr dirty="0" u="sng" sz="12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ttps://github.com/farishelmi17/SpaceX/blob/main/notebook:Exploratory_Data_A</a:t>
            </a:r>
            <a:r>
              <a:rPr dirty="0" sz="1200" spc="-1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u="sng" sz="12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nalysis_with_Visualisation_Lab_jJkKVG6F1.ipynb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576072" y="1350263"/>
            <a:ext cx="4700270" cy="4648200"/>
            <a:chOff x="576072" y="1350263"/>
            <a:chExt cx="4700270" cy="464820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3526536"/>
              <a:ext cx="4700016" cy="247192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09" y="3721176"/>
              <a:ext cx="4113225" cy="1883492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072" y="1350263"/>
              <a:ext cx="4700016" cy="249326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011" y="1545513"/>
              <a:ext cx="4113225" cy="1905952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pc="45"/>
              <a:t>10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25"/>
              <a:t>EDA</a:t>
            </a:r>
            <a:r>
              <a:rPr dirty="0" spc="75"/>
              <a:t> </a:t>
            </a:r>
            <a:r>
              <a:rPr dirty="0"/>
              <a:t>with</a:t>
            </a:r>
            <a:r>
              <a:rPr dirty="0" spc="-60"/>
              <a:t> </a:t>
            </a:r>
            <a:r>
              <a:rPr dirty="0" spc="-20"/>
              <a:t>Data</a:t>
            </a:r>
            <a:r>
              <a:rPr dirty="0" spc="5"/>
              <a:t> </a:t>
            </a:r>
            <a:r>
              <a:rPr dirty="0" spc="-60"/>
              <a:t>Visualization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576072" y="1350263"/>
            <a:ext cx="4471670" cy="4813300"/>
            <a:chOff x="576072" y="1350263"/>
            <a:chExt cx="4471670" cy="48133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3517391"/>
              <a:ext cx="4471416" cy="264566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3711935"/>
              <a:ext cx="3884422" cy="205991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072" y="1350263"/>
              <a:ext cx="4471416" cy="2648712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009" y="1545501"/>
              <a:ext cx="3884422" cy="2059927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5339003" y="1541779"/>
            <a:ext cx="5868035" cy="4244340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algn="just" marL="12700" marR="5080">
              <a:lnSpc>
                <a:spcPct val="90000"/>
              </a:lnSpc>
              <a:spcBef>
                <a:spcPts val="315"/>
              </a:spcBef>
            </a:pPr>
            <a:r>
              <a:rPr dirty="0" sz="1800">
                <a:latin typeface="Calibri"/>
                <a:cs typeface="Calibri"/>
              </a:rPr>
              <a:t>Once</a:t>
            </a:r>
            <a:r>
              <a:rPr dirty="0" sz="1800" spc="10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we</a:t>
            </a:r>
            <a:r>
              <a:rPr dirty="0" sz="1800" spc="114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get</a:t>
            </a:r>
            <a:r>
              <a:rPr dirty="0" sz="1800" spc="1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</a:t>
            </a:r>
            <a:r>
              <a:rPr dirty="0" sz="1800" spc="1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hint</a:t>
            </a:r>
            <a:r>
              <a:rPr dirty="0" sz="1800" spc="1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of</a:t>
            </a:r>
            <a:r>
              <a:rPr dirty="0" sz="1800" spc="1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114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relationships</a:t>
            </a:r>
            <a:r>
              <a:rPr dirty="0" sz="1800" spc="10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using</a:t>
            </a:r>
            <a:r>
              <a:rPr dirty="0" sz="1800" spc="1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scatter</a:t>
            </a:r>
            <a:r>
              <a:rPr dirty="0" sz="1800" spc="1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plot.</a:t>
            </a:r>
            <a:r>
              <a:rPr dirty="0" sz="1800" spc="110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We </a:t>
            </a:r>
            <a:r>
              <a:rPr dirty="0" sz="1800">
                <a:latin typeface="Calibri"/>
                <a:cs typeface="Calibri"/>
              </a:rPr>
              <a:t>will</a:t>
            </a:r>
            <a:r>
              <a:rPr dirty="0" sz="1800" spc="6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then</a:t>
            </a:r>
            <a:r>
              <a:rPr dirty="0" sz="1800" spc="6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use</a:t>
            </a:r>
            <a:r>
              <a:rPr dirty="0" sz="1800" spc="7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further</a:t>
            </a:r>
            <a:r>
              <a:rPr dirty="0" sz="1800" spc="6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visualization</a:t>
            </a:r>
            <a:r>
              <a:rPr dirty="0" sz="1800" spc="7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tools</a:t>
            </a:r>
            <a:r>
              <a:rPr dirty="0" sz="1800" spc="6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such</a:t>
            </a:r>
            <a:r>
              <a:rPr dirty="0" sz="1800" spc="6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as</a:t>
            </a:r>
            <a:r>
              <a:rPr dirty="0" sz="1800" spc="65">
                <a:latin typeface="Calibri"/>
                <a:cs typeface="Calibri"/>
              </a:rPr>
              <a:t>  </a:t>
            </a:r>
            <a:r>
              <a:rPr dirty="0" sz="1800">
                <a:latin typeface="Calibri"/>
                <a:cs typeface="Calibri"/>
              </a:rPr>
              <a:t>bar</a:t>
            </a:r>
            <a:r>
              <a:rPr dirty="0" sz="1800" spc="6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graph</a:t>
            </a:r>
            <a:r>
              <a:rPr dirty="0" sz="1800" spc="70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and </a:t>
            </a:r>
            <a:r>
              <a:rPr dirty="0" sz="1800">
                <a:latin typeface="Calibri"/>
                <a:cs typeface="Calibri"/>
              </a:rPr>
              <a:t>line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plots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graph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for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further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analysis.</a:t>
            </a:r>
            <a:endParaRPr sz="1800">
              <a:latin typeface="Calibri"/>
              <a:cs typeface="Calibri"/>
            </a:endParaRPr>
          </a:p>
          <a:p>
            <a:pPr algn="just" marL="12700" marR="5080">
              <a:lnSpc>
                <a:spcPct val="89600"/>
              </a:lnSpc>
              <a:spcBef>
                <a:spcPts val="970"/>
              </a:spcBef>
            </a:pPr>
            <a:r>
              <a:rPr dirty="0" sz="1800">
                <a:latin typeface="Calibri"/>
                <a:cs typeface="Calibri"/>
              </a:rPr>
              <a:t>Bar</a:t>
            </a:r>
            <a:r>
              <a:rPr dirty="0" sz="1800" spc="190">
                <a:latin typeface="Calibri"/>
                <a:cs typeface="Calibri"/>
              </a:rPr>
              <a:t>  </a:t>
            </a:r>
            <a:r>
              <a:rPr dirty="0" sz="1800">
                <a:latin typeface="Calibri"/>
                <a:cs typeface="Calibri"/>
              </a:rPr>
              <a:t>graphs</a:t>
            </a:r>
            <a:r>
              <a:rPr dirty="0" sz="1800" spc="190">
                <a:latin typeface="Calibri"/>
                <a:cs typeface="Calibri"/>
              </a:rPr>
              <a:t>  </a:t>
            </a:r>
            <a:r>
              <a:rPr dirty="0" sz="1800">
                <a:latin typeface="Calibri"/>
                <a:cs typeface="Calibri"/>
              </a:rPr>
              <a:t>is</a:t>
            </a:r>
            <a:r>
              <a:rPr dirty="0" sz="1800" spc="195">
                <a:latin typeface="Calibri"/>
                <a:cs typeface="Calibri"/>
              </a:rPr>
              <a:t>  </a:t>
            </a:r>
            <a:r>
              <a:rPr dirty="0" sz="1800">
                <a:latin typeface="Calibri"/>
                <a:cs typeface="Calibri"/>
              </a:rPr>
              <a:t>one</a:t>
            </a:r>
            <a:r>
              <a:rPr dirty="0" sz="1800" spc="195">
                <a:latin typeface="Calibri"/>
                <a:cs typeface="Calibri"/>
              </a:rPr>
              <a:t>  </a:t>
            </a:r>
            <a:r>
              <a:rPr dirty="0" sz="1800">
                <a:latin typeface="Calibri"/>
                <a:cs typeface="Calibri"/>
              </a:rPr>
              <a:t>of</a:t>
            </a:r>
            <a:r>
              <a:rPr dirty="0" sz="1800" spc="195">
                <a:latin typeface="Calibri"/>
                <a:cs typeface="Calibri"/>
              </a:rPr>
              <a:t> 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195">
                <a:latin typeface="Calibri"/>
                <a:cs typeface="Calibri"/>
              </a:rPr>
              <a:t>  </a:t>
            </a:r>
            <a:r>
              <a:rPr dirty="0" sz="1800">
                <a:latin typeface="Calibri"/>
                <a:cs typeface="Calibri"/>
              </a:rPr>
              <a:t>easiest</a:t>
            </a:r>
            <a:r>
              <a:rPr dirty="0" sz="1800" spc="195">
                <a:latin typeface="Calibri"/>
                <a:cs typeface="Calibri"/>
              </a:rPr>
              <a:t>  </a:t>
            </a:r>
            <a:r>
              <a:rPr dirty="0" sz="1800">
                <a:latin typeface="Calibri"/>
                <a:cs typeface="Calibri"/>
              </a:rPr>
              <a:t>way</a:t>
            </a:r>
            <a:r>
              <a:rPr dirty="0" sz="1800" spc="190">
                <a:latin typeface="Calibri"/>
                <a:cs typeface="Calibri"/>
              </a:rPr>
              <a:t>  </a:t>
            </a:r>
            <a:r>
              <a:rPr dirty="0" sz="1800">
                <a:latin typeface="Calibri"/>
                <a:cs typeface="Calibri"/>
              </a:rPr>
              <a:t>to</a:t>
            </a:r>
            <a:r>
              <a:rPr dirty="0" sz="1800" spc="195">
                <a:latin typeface="Calibri"/>
                <a:cs typeface="Calibri"/>
              </a:rPr>
              <a:t>  </a:t>
            </a:r>
            <a:r>
              <a:rPr dirty="0" sz="1800">
                <a:latin typeface="Calibri"/>
                <a:cs typeface="Calibri"/>
              </a:rPr>
              <a:t>interpret</a:t>
            </a:r>
            <a:r>
              <a:rPr dirty="0" sz="1800" spc="195">
                <a:latin typeface="Calibri"/>
                <a:cs typeface="Calibri"/>
              </a:rPr>
              <a:t>  </a:t>
            </a:r>
            <a:r>
              <a:rPr dirty="0" sz="1800" spc="-25">
                <a:latin typeface="Calibri"/>
                <a:cs typeface="Calibri"/>
              </a:rPr>
              <a:t>the </a:t>
            </a:r>
            <a:r>
              <a:rPr dirty="0" sz="1800">
                <a:latin typeface="Calibri"/>
                <a:cs typeface="Calibri"/>
              </a:rPr>
              <a:t>relationship</a:t>
            </a:r>
            <a:r>
              <a:rPr dirty="0" sz="1800" spc="2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between</a:t>
            </a:r>
            <a:r>
              <a:rPr dirty="0" sz="1800" spc="2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2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attributes.</a:t>
            </a:r>
            <a:r>
              <a:rPr dirty="0" sz="1800" spc="2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In</a:t>
            </a:r>
            <a:r>
              <a:rPr dirty="0" sz="1800" spc="2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this</a:t>
            </a:r>
            <a:r>
              <a:rPr dirty="0" sz="1800" spc="204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case,</a:t>
            </a:r>
            <a:r>
              <a:rPr dirty="0" sz="1800" spc="204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we</a:t>
            </a:r>
            <a:r>
              <a:rPr dirty="0" sz="1800" spc="2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will</a:t>
            </a:r>
            <a:r>
              <a:rPr dirty="0" sz="1800" spc="210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use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4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bar</a:t>
            </a:r>
            <a:r>
              <a:rPr dirty="0" sz="1800" spc="4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graph</a:t>
            </a:r>
            <a:r>
              <a:rPr dirty="0" sz="1800" spc="4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to</a:t>
            </a:r>
            <a:r>
              <a:rPr dirty="0" sz="1800" spc="4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determine</a:t>
            </a:r>
            <a:r>
              <a:rPr dirty="0" sz="1800" spc="4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which</a:t>
            </a:r>
            <a:r>
              <a:rPr dirty="0" sz="1800" spc="4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orbits</a:t>
            </a:r>
            <a:r>
              <a:rPr dirty="0" sz="1800" spc="4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have</a:t>
            </a:r>
            <a:r>
              <a:rPr dirty="0" sz="1800" spc="4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44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highest </a:t>
            </a:r>
            <a:r>
              <a:rPr dirty="0" sz="1800">
                <a:latin typeface="Calibri"/>
                <a:cs typeface="Calibri"/>
              </a:rPr>
              <a:t>probability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of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success.</a:t>
            </a:r>
            <a:endParaRPr sz="1800">
              <a:latin typeface="Calibri"/>
              <a:cs typeface="Calibri"/>
            </a:endParaRPr>
          </a:p>
          <a:p>
            <a:pPr algn="just" marL="12700" marR="5080">
              <a:lnSpc>
                <a:spcPct val="90000"/>
              </a:lnSpc>
              <a:spcBef>
                <a:spcPts val="1055"/>
              </a:spcBef>
            </a:pPr>
            <a:r>
              <a:rPr dirty="0" sz="1800">
                <a:latin typeface="Calibri"/>
                <a:cs typeface="Calibri"/>
              </a:rPr>
              <a:t>We</a:t>
            </a:r>
            <a:r>
              <a:rPr dirty="0" sz="1800" spc="6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then</a:t>
            </a:r>
            <a:r>
              <a:rPr dirty="0" sz="1800" spc="6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use</a:t>
            </a:r>
            <a:r>
              <a:rPr dirty="0" sz="1800" spc="6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6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line</a:t>
            </a:r>
            <a:r>
              <a:rPr dirty="0" sz="1800" spc="6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graph</a:t>
            </a:r>
            <a:r>
              <a:rPr dirty="0" sz="1800" spc="6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to</a:t>
            </a:r>
            <a:r>
              <a:rPr dirty="0" sz="1800" spc="6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show</a:t>
            </a:r>
            <a:r>
              <a:rPr dirty="0" sz="1800" spc="6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</a:t>
            </a:r>
            <a:r>
              <a:rPr dirty="0" sz="1800" spc="6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trends</a:t>
            </a:r>
            <a:r>
              <a:rPr dirty="0" sz="1800" spc="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or</a:t>
            </a:r>
            <a:r>
              <a:rPr dirty="0" sz="1800" spc="6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pattern</a:t>
            </a:r>
            <a:r>
              <a:rPr dirty="0" sz="1800" spc="6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of</a:t>
            </a:r>
            <a:r>
              <a:rPr dirty="0" sz="1800" spc="60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the </a:t>
            </a:r>
            <a:r>
              <a:rPr dirty="0" sz="1800">
                <a:latin typeface="Calibri"/>
                <a:cs typeface="Calibri"/>
              </a:rPr>
              <a:t>attribute</a:t>
            </a:r>
            <a:r>
              <a:rPr dirty="0" sz="1800" spc="409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over</a:t>
            </a:r>
            <a:r>
              <a:rPr dirty="0" sz="1800" spc="4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time</a:t>
            </a:r>
            <a:r>
              <a:rPr dirty="0" sz="1800" spc="409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which</a:t>
            </a:r>
            <a:r>
              <a:rPr dirty="0" sz="1800" spc="4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in</a:t>
            </a:r>
            <a:r>
              <a:rPr dirty="0" sz="1800" spc="4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this</a:t>
            </a:r>
            <a:r>
              <a:rPr dirty="0" sz="1800" spc="40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case,</a:t>
            </a:r>
            <a:r>
              <a:rPr dirty="0" sz="1800" spc="409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is</a:t>
            </a:r>
            <a:r>
              <a:rPr dirty="0" sz="1800" spc="409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used</a:t>
            </a:r>
            <a:r>
              <a:rPr dirty="0" sz="1800" spc="4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for</a:t>
            </a:r>
            <a:r>
              <a:rPr dirty="0" sz="1800" spc="409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see</a:t>
            </a:r>
            <a:r>
              <a:rPr dirty="0" sz="1800" spc="415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the </a:t>
            </a:r>
            <a:r>
              <a:rPr dirty="0" sz="1800">
                <a:latin typeface="Calibri"/>
                <a:cs typeface="Calibri"/>
              </a:rPr>
              <a:t>launch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success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yearly</a:t>
            </a:r>
            <a:r>
              <a:rPr dirty="0" sz="1800" spc="-10">
                <a:latin typeface="Calibri"/>
                <a:cs typeface="Calibri"/>
              </a:rPr>
              <a:t> trend.</a:t>
            </a:r>
            <a:endParaRPr sz="1800">
              <a:latin typeface="Calibri"/>
              <a:cs typeface="Calibri"/>
            </a:endParaRPr>
          </a:p>
          <a:p>
            <a:pPr algn="just" marL="12700" marR="5080">
              <a:lnSpc>
                <a:spcPct val="90000"/>
              </a:lnSpc>
              <a:spcBef>
                <a:spcPts val="960"/>
              </a:spcBef>
            </a:pPr>
            <a:r>
              <a:rPr dirty="0" sz="1800">
                <a:latin typeface="Calibri"/>
                <a:cs typeface="Calibri"/>
              </a:rPr>
              <a:t>We</a:t>
            </a:r>
            <a:r>
              <a:rPr dirty="0" sz="1800" spc="114">
                <a:latin typeface="Calibri"/>
                <a:cs typeface="Calibri"/>
              </a:rPr>
              <a:t>  </a:t>
            </a:r>
            <a:r>
              <a:rPr dirty="0" sz="1800">
                <a:latin typeface="Calibri"/>
                <a:cs typeface="Calibri"/>
              </a:rPr>
              <a:t>then</a:t>
            </a:r>
            <a:r>
              <a:rPr dirty="0" sz="1800" spc="114">
                <a:latin typeface="Calibri"/>
                <a:cs typeface="Calibri"/>
              </a:rPr>
              <a:t>  </a:t>
            </a:r>
            <a:r>
              <a:rPr dirty="0" sz="1800">
                <a:latin typeface="Calibri"/>
                <a:cs typeface="Calibri"/>
              </a:rPr>
              <a:t>use</a:t>
            </a:r>
            <a:r>
              <a:rPr dirty="0" sz="1800" spc="114">
                <a:latin typeface="Calibri"/>
                <a:cs typeface="Calibri"/>
              </a:rPr>
              <a:t>  </a:t>
            </a:r>
            <a:r>
              <a:rPr dirty="0" sz="1800">
                <a:latin typeface="Calibri"/>
                <a:cs typeface="Calibri"/>
              </a:rPr>
              <a:t>Feature</a:t>
            </a:r>
            <a:r>
              <a:rPr dirty="0" sz="1800" spc="114">
                <a:latin typeface="Calibri"/>
                <a:cs typeface="Calibri"/>
              </a:rPr>
              <a:t>  </a:t>
            </a:r>
            <a:r>
              <a:rPr dirty="0" sz="1800">
                <a:latin typeface="Calibri"/>
                <a:cs typeface="Calibri"/>
              </a:rPr>
              <a:t>Engineering</a:t>
            </a:r>
            <a:r>
              <a:rPr dirty="0" sz="1800" spc="114">
                <a:latin typeface="Calibri"/>
                <a:cs typeface="Calibri"/>
              </a:rPr>
              <a:t>  </a:t>
            </a:r>
            <a:r>
              <a:rPr dirty="0" sz="1800">
                <a:latin typeface="Calibri"/>
                <a:cs typeface="Calibri"/>
              </a:rPr>
              <a:t>to</a:t>
            </a:r>
            <a:r>
              <a:rPr dirty="0" sz="1800" spc="110">
                <a:latin typeface="Calibri"/>
                <a:cs typeface="Calibri"/>
              </a:rPr>
              <a:t>  </a:t>
            </a:r>
            <a:r>
              <a:rPr dirty="0" sz="1800">
                <a:latin typeface="Calibri"/>
                <a:cs typeface="Calibri"/>
              </a:rPr>
              <a:t>be</a:t>
            </a:r>
            <a:r>
              <a:rPr dirty="0" sz="1800" spc="114">
                <a:latin typeface="Calibri"/>
                <a:cs typeface="Calibri"/>
              </a:rPr>
              <a:t>  </a:t>
            </a:r>
            <a:r>
              <a:rPr dirty="0" sz="1800">
                <a:latin typeface="Calibri"/>
                <a:cs typeface="Calibri"/>
              </a:rPr>
              <a:t>used</a:t>
            </a:r>
            <a:r>
              <a:rPr dirty="0" sz="1800" spc="114">
                <a:latin typeface="Calibri"/>
                <a:cs typeface="Calibri"/>
              </a:rPr>
              <a:t>  </a:t>
            </a:r>
            <a:r>
              <a:rPr dirty="0" sz="1800">
                <a:latin typeface="Calibri"/>
                <a:cs typeface="Calibri"/>
              </a:rPr>
              <a:t>in</a:t>
            </a:r>
            <a:r>
              <a:rPr dirty="0" sz="1800" spc="114">
                <a:latin typeface="Calibri"/>
                <a:cs typeface="Calibri"/>
              </a:rPr>
              <a:t>  </a:t>
            </a:r>
            <a:r>
              <a:rPr dirty="0" sz="1800" spc="-10">
                <a:latin typeface="Calibri"/>
                <a:cs typeface="Calibri"/>
              </a:rPr>
              <a:t>success </a:t>
            </a:r>
            <a:r>
              <a:rPr dirty="0" sz="1800">
                <a:latin typeface="Calibri"/>
                <a:cs typeface="Calibri"/>
              </a:rPr>
              <a:t>prediction</a:t>
            </a:r>
            <a:r>
              <a:rPr dirty="0" sz="1800" spc="160">
                <a:latin typeface="Calibri"/>
                <a:cs typeface="Calibri"/>
              </a:rPr>
              <a:t>  </a:t>
            </a:r>
            <a:r>
              <a:rPr dirty="0" sz="1800">
                <a:latin typeface="Calibri"/>
                <a:cs typeface="Calibri"/>
              </a:rPr>
              <a:t>in</a:t>
            </a:r>
            <a:r>
              <a:rPr dirty="0" sz="1800" spc="155">
                <a:latin typeface="Calibri"/>
                <a:cs typeface="Calibri"/>
              </a:rPr>
              <a:t> 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160">
                <a:latin typeface="Calibri"/>
                <a:cs typeface="Calibri"/>
              </a:rPr>
              <a:t>  </a:t>
            </a:r>
            <a:r>
              <a:rPr dirty="0" sz="1800">
                <a:latin typeface="Calibri"/>
                <a:cs typeface="Calibri"/>
              </a:rPr>
              <a:t>future</a:t>
            </a:r>
            <a:r>
              <a:rPr dirty="0" sz="1800" spc="160">
                <a:latin typeface="Calibri"/>
                <a:cs typeface="Calibri"/>
              </a:rPr>
              <a:t>  </a:t>
            </a:r>
            <a:r>
              <a:rPr dirty="0" sz="1800">
                <a:latin typeface="Calibri"/>
                <a:cs typeface="Calibri"/>
              </a:rPr>
              <a:t>module</a:t>
            </a:r>
            <a:r>
              <a:rPr dirty="0" sz="1800" spc="155">
                <a:latin typeface="Calibri"/>
                <a:cs typeface="Calibri"/>
              </a:rPr>
              <a:t>  </a:t>
            </a:r>
            <a:r>
              <a:rPr dirty="0" sz="1800">
                <a:latin typeface="Calibri"/>
                <a:cs typeface="Calibri"/>
              </a:rPr>
              <a:t>by</a:t>
            </a:r>
            <a:r>
              <a:rPr dirty="0" sz="1800" spc="160">
                <a:latin typeface="Calibri"/>
                <a:cs typeface="Calibri"/>
              </a:rPr>
              <a:t>  </a:t>
            </a:r>
            <a:r>
              <a:rPr dirty="0" sz="1800">
                <a:latin typeface="Calibri"/>
                <a:cs typeface="Calibri"/>
              </a:rPr>
              <a:t>created</a:t>
            </a:r>
            <a:r>
              <a:rPr dirty="0" sz="1800" spc="160">
                <a:latin typeface="Calibri"/>
                <a:cs typeface="Calibri"/>
              </a:rPr>
              <a:t> 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155">
                <a:latin typeface="Calibri"/>
                <a:cs typeface="Calibri"/>
              </a:rPr>
              <a:t>  </a:t>
            </a:r>
            <a:r>
              <a:rPr dirty="0" sz="1800" spc="-10">
                <a:latin typeface="Calibri"/>
                <a:cs typeface="Calibri"/>
              </a:rPr>
              <a:t>dummy </a:t>
            </a:r>
            <a:r>
              <a:rPr dirty="0" sz="1800">
                <a:latin typeface="Calibri"/>
                <a:cs typeface="Calibri"/>
              </a:rPr>
              <a:t>variables</a:t>
            </a:r>
            <a:r>
              <a:rPr dirty="0" sz="1800" spc="-6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to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categorical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columns.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25"/>
              </a:spcBef>
            </a:pPr>
            <a:r>
              <a:rPr dirty="0" u="sng" sz="12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ttps://github.com/farishelmi17/SpaceX/blob/main/notebook:Exploratory_Data_Analysis_with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u="sng" sz="12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_Visualisation_Lab_jJkKVG6F1.ipynb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pc="45"/>
              <a:t>10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108080" y="6078219"/>
            <a:ext cx="27051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40">
                <a:solidFill>
                  <a:srgbClr val="1C7DDB"/>
                </a:solidFill>
                <a:latin typeface="Microsoft Sans Serif"/>
                <a:cs typeface="Microsoft Sans Serif"/>
              </a:rPr>
              <a:t>13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25"/>
              <a:t>EDA</a:t>
            </a:r>
            <a:r>
              <a:rPr dirty="0" spc="120"/>
              <a:t> </a:t>
            </a:r>
            <a:r>
              <a:rPr dirty="0"/>
              <a:t>with</a:t>
            </a:r>
            <a:r>
              <a:rPr dirty="0" spc="120"/>
              <a:t> </a:t>
            </a:r>
            <a:r>
              <a:rPr dirty="0" spc="-355"/>
              <a:t>SQL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848751" y="1333500"/>
            <a:ext cx="10206990" cy="4952365"/>
          </a:xfrm>
          <a:prstGeom prst="rect">
            <a:avLst/>
          </a:prstGeom>
        </p:spPr>
        <p:txBody>
          <a:bodyPr wrap="square" lIns="0" tIns="189230" rIns="0" bIns="0" rtlCol="0" vert="horz">
            <a:spAutoFit/>
          </a:bodyPr>
          <a:lstStyle/>
          <a:p>
            <a:pPr marL="80645">
              <a:lnSpc>
                <a:spcPct val="100000"/>
              </a:lnSpc>
              <a:spcBef>
                <a:spcPts val="1490"/>
              </a:spcBef>
            </a:pPr>
            <a:r>
              <a:rPr dirty="0" sz="2000" spc="-6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dirty="0" sz="2000" spc="-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55">
                <a:solidFill>
                  <a:srgbClr val="292929"/>
                </a:solidFill>
                <a:latin typeface="Microsoft Sans Serif"/>
                <a:cs typeface="Microsoft Sans Serif"/>
              </a:rPr>
              <a:t>SQL,</a:t>
            </a:r>
            <a:r>
              <a:rPr dirty="0" sz="2000" spc="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65">
                <a:solidFill>
                  <a:srgbClr val="292929"/>
                </a:solidFill>
                <a:latin typeface="Microsoft Sans Serif"/>
                <a:cs typeface="Microsoft Sans Serif"/>
              </a:rPr>
              <a:t>many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understanding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2000" spc="1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dataset,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Ex:</a:t>
            </a:r>
            <a:endParaRPr sz="200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spcBef>
                <a:spcPts val="1390"/>
              </a:spcBef>
              <a:buChar char="-"/>
              <a:tabLst>
                <a:tab pos="241300" algn="l"/>
              </a:tabLst>
            </a:pP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95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2000" spc="2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00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85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sites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‘CCA’.</a:t>
            </a:r>
            <a:endParaRPr sz="200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dirty="0" sz="2000" spc="-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1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carried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65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dirty="0" sz="2000" spc="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(CRS).</a:t>
            </a:r>
            <a:endParaRPr sz="200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dirty="0" sz="2000" spc="-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85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1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v1.1.</a:t>
            </a:r>
            <a:endParaRPr sz="200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85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outcome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75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achieved.</a:t>
            </a:r>
            <a:endParaRPr sz="2000">
              <a:latin typeface="Microsoft Sans Serif"/>
              <a:cs typeface="Microsoft Sans Serif"/>
            </a:endParaRPr>
          </a:p>
          <a:p>
            <a:pPr marL="233045" marR="5080" indent="-152400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dirty="0" sz="2000" spc="-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95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2000" spc="1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85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14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dirty="0" sz="20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85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85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6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40">
                <a:solidFill>
                  <a:srgbClr val="292929"/>
                </a:solidFill>
                <a:latin typeface="Microsoft Sans Serif"/>
                <a:cs typeface="Microsoft Sans Serif"/>
              </a:rPr>
              <a:t>6000.</a:t>
            </a:r>
            <a:endParaRPr sz="200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 number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2000" spc="1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85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outcomes.</a:t>
            </a:r>
            <a:endParaRPr sz="200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95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2000" spc="1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booster_versions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85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8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mass.</a:t>
            </a:r>
            <a:endParaRPr sz="2000">
              <a:latin typeface="Microsoft Sans Serif"/>
              <a:cs typeface="Microsoft Sans Serif"/>
            </a:endParaRPr>
          </a:p>
          <a:p>
            <a:pPr marL="233045" marR="231775" indent="-152400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landing_outcomes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65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sites </a:t>
            </a:r>
            <a:r>
              <a:rPr dirty="0" sz="2000" spc="-95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dirty="0" sz="20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dirty="0" sz="20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dirty="0" sz="2000" spc="-6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dirty="0" sz="20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40">
                <a:solidFill>
                  <a:srgbClr val="292929"/>
                </a:solidFill>
                <a:latin typeface="Microsoft Sans Serif"/>
                <a:cs typeface="Microsoft Sans Serif"/>
              </a:rPr>
              <a:t>2015.</a:t>
            </a:r>
            <a:endParaRPr sz="2000">
              <a:latin typeface="Microsoft Sans Serif"/>
              <a:cs typeface="Microsoft Sans Serif"/>
            </a:endParaRPr>
          </a:p>
          <a:p>
            <a:pPr marL="233045" marR="885825" indent="-152400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dirty="0" sz="2000" spc="-105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2000" spc="204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dirty="0" sz="20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14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dirty="0" sz="20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70">
                <a:solidFill>
                  <a:srgbClr val="292929"/>
                </a:solidFill>
                <a:latin typeface="Microsoft Sans Serif"/>
                <a:cs typeface="Microsoft Sans Serif"/>
              </a:rPr>
              <a:t>2010-</a:t>
            </a:r>
            <a:r>
              <a:rPr dirty="0" sz="2000" spc="55">
                <a:solidFill>
                  <a:srgbClr val="292929"/>
                </a:solidFill>
                <a:latin typeface="Microsoft Sans Serif"/>
                <a:cs typeface="Microsoft Sans Serif"/>
              </a:rPr>
              <a:t>06-</a:t>
            </a:r>
            <a:r>
              <a:rPr dirty="0" sz="2000" spc="85">
                <a:solidFill>
                  <a:srgbClr val="292929"/>
                </a:solidFill>
                <a:latin typeface="Microsoft Sans Serif"/>
                <a:cs typeface="Microsoft Sans Serif"/>
              </a:rPr>
              <a:t>04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dirty="0" sz="2000" spc="70">
                <a:solidFill>
                  <a:srgbClr val="292929"/>
                </a:solidFill>
                <a:latin typeface="Microsoft Sans Serif"/>
                <a:cs typeface="Microsoft Sans Serif"/>
              </a:rPr>
              <a:t>2017-</a:t>
            </a:r>
            <a:r>
              <a:rPr dirty="0" sz="2000" spc="55">
                <a:solidFill>
                  <a:srgbClr val="292929"/>
                </a:solidFill>
                <a:latin typeface="Microsoft Sans Serif"/>
                <a:cs typeface="Microsoft Sans Serif"/>
              </a:rPr>
              <a:t>03-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20,</a:t>
            </a:r>
            <a:r>
              <a:rPr dirty="0" sz="2000" spc="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dirty="0" sz="2000" spc="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dirty="0" sz="2000" spc="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order.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969"/>
              </a:spcBef>
              <a:tabLst>
                <a:tab pos="6375400" algn="l"/>
              </a:tabLst>
            </a:pPr>
            <a:r>
              <a:rPr dirty="0" u="sng" sz="12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https://github.com/farishelmi17/SpaceX/blob/main/notebook:Exploratory_Data_Analysis_with_SQL</a:t>
            </a:r>
            <a:r>
              <a:rPr dirty="0" u="sng" sz="12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	</a:t>
            </a:r>
            <a:r>
              <a:rPr dirty="0" u="sng" sz="12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eqznon1EA.ipynb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108080" y="6078219"/>
            <a:ext cx="27051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40">
                <a:solidFill>
                  <a:srgbClr val="1C7DDB"/>
                </a:solidFill>
                <a:latin typeface="Microsoft Sans Serif"/>
                <a:cs typeface="Microsoft Sans Serif"/>
              </a:rPr>
              <a:t>14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916939" y="1420875"/>
            <a:ext cx="10357485" cy="4475480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algn="just" marL="12700" marR="5080">
              <a:lnSpc>
                <a:spcPts val="2590"/>
              </a:lnSpc>
              <a:spcBef>
                <a:spcPts val="225"/>
              </a:spcBef>
            </a:pPr>
            <a:r>
              <a:rPr dirty="0" sz="2200">
                <a:latin typeface="Calibri"/>
                <a:cs typeface="Calibri"/>
              </a:rPr>
              <a:t>To</a:t>
            </a:r>
            <a:r>
              <a:rPr dirty="0" sz="2200" spc="18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visualize</a:t>
            </a:r>
            <a:r>
              <a:rPr dirty="0" sz="2200" spc="20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the</a:t>
            </a:r>
            <a:r>
              <a:rPr dirty="0" sz="2200" spc="20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launch</a:t>
            </a:r>
            <a:r>
              <a:rPr dirty="0" sz="2200" spc="19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data</a:t>
            </a:r>
            <a:r>
              <a:rPr dirty="0" sz="2200" spc="19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into</a:t>
            </a:r>
            <a:r>
              <a:rPr dirty="0" sz="2200" spc="19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an</a:t>
            </a:r>
            <a:r>
              <a:rPr dirty="0" sz="2200" spc="19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interactive</a:t>
            </a:r>
            <a:r>
              <a:rPr dirty="0" sz="2200" spc="20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map.</a:t>
            </a:r>
            <a:r>
              <a:rPr dirty="0" sz="2200" spc="18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We</a:t>
            </a:r>
            <a:r>
              <a:rPr dirty="0" sz="2200" spc="20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took</a:t>
            </a:r>
            <a:r>
              <a:rPr dirty="0" sz="2200" spc="19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the</a:t>
            </a:r>
            <a:r>
              <a:rPr dirty="0" sz="2200" spc="20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latitude</a:t>
            </a:r>
            <a:r>
              <a:rPr dirty="0" sz="2200" spc="20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and</a:t>
            </a:r>
            <a:r>
              <a:rPr dirty="0" sz="2200" spc="19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longitude </a:t>
            </a:r>
            <a:r>
              <a:rPr dirty="0" sz="2200">
                <a:latin typeface="Calibri"/>
                <a:cs typeface="Calibri"/>
              </a:rPr>
              <a:t>coordinates</a:t>
            </a:r>
            <a:r>
              <a:rPr dirty="0" sz="2200" spc="114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at</a:t>
            </a:r>
            <a:r>
              <a:rPr dirty="0" sz="2200" spc="13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each</a:t>
            </a:r>
            <a:r>
              <a:rPr dirty="0" sz="2200" spc="12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launch</a:t>
            </a:r>
            <a:r>
              <a:rPr dirty="0" sz="2200" spc="13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site</a:t>
            </a:r>
            <a:r>
              <a:rPr dirty="0" sz="2200" spc="13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and</a:t>
            </a:r>
            <a:r>
              <a:rPr dirty="0" sz="2200" spc="12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added</a:t>
            </a:r>
            <a:r>
              <a:rPr dirty="0" sz="2200" spc="12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a</a:t>
            </a:r>
            <a:r>
              <a:rPr dirty="0" sz="2200" spc="12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circle</a:t>
            </a:r>
            <a:r>
              <a:rPr dirty="0" sz="2200" spc="13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marker</a:t>
            </a:r>
            <a:r>
              <a:rPr dirty="0" sz="2200" spc="12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around</a:t>
            </a:r>
            <a:r>
              <a:rPr dirty="0" sz="2200" spc="13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each</a:t>
            </a:r>
            <a:r>
              <a:rPr dirty="0" sz="2200" spc="12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launch</a:t>
            </a:r>
            <a:r>
              <a:rPr dirty="0" sz="2200" spc="12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site</a:t>
            </a:r>
            <a:r>
              <a:rPr dirty="0" sz="2200" spc="13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with</a:t>
            </a:r>
            <a:r>
              <a:rPr dirty="0" sz="2200" spc="130">
                <a:latin typeface="Calibri"/>
                <a:cs typeface="Calibri"/>
              </a:rPr>
              <a:t> </a:t>
            </a:r>
            <a:r>
              <a:rPr dirty="0" sz="2200" spc="-50">
                <a:latin typeface="Calibri"/>
                <a:cs typeface="Calibri"/>
              </a:rPr>
              <a:t>a </a:t>
            </a:r>
            <a:r>
              <a:rPr dirty="0" sz="2200">
                <a:latin typeface="Calibri"/>
                <a:cs typeface="Calibri"/>
              </a:rPr>
              <a:t>label</a:t>
            </a:r>
            <a:r>
              <a:rPr dirty="0" sz="2200" spc="-3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of</a:t>
            </a:r>
            <a:r>
              <a:rPr dirty="0" sz="2200" spc="-1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the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name</a:t>
            </a:r>
            <a:r>
              <a:rPr dirty="0" sz="2200" spc="-1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of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the</a:t>
            </a:r>
            <a:r>
              <a:rPr dirty="0" sz="2200" spc="-1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launch</a:t>
            </a:r>
            <a:r>
              <a:rPr dirty="0" sz="2200" spc="-1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site.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700">
              <a:latin typeface="Calibri"/>
              <a:cs typeface="Calibri"/>
            </a:endParaRPr>
          </a:p>
          <a:p>
            <a:pPr marL="12700" marR="5080">
              <a:lnSpc>
                <a:spcPct val="101800"/>
              </a:lnSpc>
              <a:spcBef>
                <a:spcPts val="5"/>
              </a:spcBef>
            </a:pPr>
            <a:r>
              <a:rPr dirty="0" sz="2200">
                <a:latin typeface="Calibri"/>
                <a:cs typeface="Calibri"/>
              </a:rPr>
              <a:t>We</a:t>
            </a:r>
            <a:r>
              <a:rPr dirty="0" sz="2200" spc="7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then</a:t>
            </a:r>
            <a:r>
              <a:rPr dirty="0" sz="2200" spc="8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assigned</a:t>
            </a:r>
            <a:r>
              <a:rPr dirty="0" sz="2200" spc="8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the</a:t>
            </a:r>
            <a:r>
              <a:rPr dirty="0" sz="2200" spc="9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dataframe</a:t>
            </a:r>
            <a:r>
              <a:rPr dirty="0" sz="2200" spc="9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launch_outcomes(failure,success)</a:t>
            </a:r>
            <a:r>
              <a:rPr dirty="0" sz="2200" spc="8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to</a:t>
            </a:r>
            <a:r>
              <a:rPr dirty="0" sz="2200" spc="8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classes</a:t>
            </a:r>
            <a:r>
              <a:rPr dirty="0" sz="2200" spc="8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0</a:t>
            </a:r>
            <a:r>
              <a:rPr dirty="0" sz="2200" spc="8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and</a:t>
            </a:r>
            <a:r>
              <a:rPr dirty="0" sz="2200" spc="8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1</a:t>
            </a:r>
            <a:r>
              <a:rPr dirty="0" sz="2200" spc="85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with </a:t>
            </a:r>
            <a:r>
              <a:rPr dirty="0" sz="2200">
                <a:solidFill>
                  <a:srgbClr val="FF0000"/>
                </a:solidFill>
                <a:latin typeface="Calibri"/>
                <a:cs typeface="Calibri"/>
              </a:rPr>
              <a:t>Red</a:t>
            </a:r>
            <a:r>
              <a:rPr dirty="0" sz="2200" spc="-4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and</a:t>
            </a:r>
            <a:r>
              <a:rPr dirty="0" sz="2200" spc="-35"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B050"/>
                </a:solidFill>
                <a:latin typeface="Calibri"/>
                <a:cs typeface="Calibri"/>
              </a:rPr>
              <a:t>Green</a:t>
            </a:r>
            <a:r>
              <a:rPr dirty="0" sz="2200" spc="-35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markers</a:t>
            </a:r>
            <a:r>
              <a:rPr dirty="0" sz="2200" spc="-2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on</a:t>
            </a:r>
            <a:r>
              <a:rPr dirty="0" sz="2200" spc="-3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the</a:t>
            </a:r>
            <a:r>
              <a:rPr dirty="0" sz="2200" spc="-2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map</a:t>
            </a:r>
            <a:r>
              <a:rPr dirty="0" sz="2200" spc="-3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in</a:t>
            </a:r>
            <a:r>
              <a:rPr dirty="0" sz="2200" spc="-3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MarkerCluster().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650">
              <a:latin typeface="Calibri"/>
              <a:cs typeface="Calibri"/>
            </a:endParaRPr>
          </a:p>
          <a:p>
            <a:pPr marL="12700" marR="8255">
              <a:lnSpc>
                <a:spcPct val="102699"/>
              </a:lnSpc>
              <a:tabLst>
                <a:tab pos="1219200" algn="l"/>
              </a:tabLst>
            </a:pPr>
            <a:r>
              <a:rPr dirty="0" sz="2200">
                <a:latin typeface="Calibri"/>
                <a:cs typeface="Calibri"/>
              </a:rPr>
              <a:t>We</a:t>
            </a:r>
            <a:r>
              <a:rPr dirty="0" sz="2200" spc="215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then</a:t>
            </a:r>
            <a:r>
              <a:rPr dirty="0" sz="2200">
                <a:latin typeface="Calibri"/>
                <a:cs typeface="Calibri"/>
              </a:rPr>
              <a:t>	used</a:t>
            </a:r>
            <a:r>
              <a:rPr dirty="0" sz="2200" spc="229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the</a:t>
            </a:r>
            <a:r>
              <a:rPr dirty="0" sz="2200" spc="24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Haversine’s</a:t>
            </a:r>
            <a:r>
              <a:rPr dirty="0" sz="2200" spc="24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formula</a:t>
            </a:r>
            <a:r>
              <a:rPr dirty="0" sz="2200" spc="229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to</a:t>
            </a:r>
            <a:r>
              <a:rPr dirty="0" sz="2200" spc="24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calculated</a:t>
            </a:r>
            <a:r>
              <a:rPr dirty="0" sz="2200" spc="229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the</a:t>
            </a:r>
            <a:r>
              <a:rPr dirty="0" sz="2200" spc="23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distance</a:t>
            </a:r>
            <a:r>
              <a:rPr dirty="0" sz="2200" spc="24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of</a:t>
            </a:r>
            <a:r>
              <a:rPr dirty="0" sz="2200" spc="24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the</a:t>
            </a:r>
            <a:r>
              <a:rPr dirty="0" sz="2200" spc="24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launch</a:t>
            </a:r>
            <a:r>
              <a:rPr dirty="0" sz="2200" spc="23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sites</a:t>
            </a:r>
            <a:r>
              <a:rPr dirty="0" sz="2200" spc="240">
                <a:latin typeface="Calibri"/>
                <a:cs typeface="Calibri"/>
              </a:rPr>
              <a:t> </a:t>
            </a:r>
            <a:r>
              <a:rPr dirty="0" sz="2200" spc="-25">
                <a:latin typeface="Calibri"/>
                <a:cs typeface="Calibri"/>
              </a:rPr>
              <a:t>to </a:t>
            </a:r>
            <a:r>
              <a:rPr dirty="0" sz="2200">
                <a:latin typeface="Calibri"/>
                <a:cs typeface="Calibri"/>
              </a:rPr>
              <a:t>various</a:t>
            </a:r>
            <a:r>
              <a:rPr dirty="0" sz="2200" spc="-3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landmark</a:t>
            </a:r>
            <a:r>
              <a:rPr dirty="0" sz="2200" spc="-3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to</a:t>
            </a:r>
            <a:r>
              <a:rPr dirty="0" sz="2200" spc="-3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find</a:t>
            </a:r>
            <a:r>
              <a:rPr dirty="0" sz="2200" spc="-4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answer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to</a:t>
            </a:r>
            <a:r>
              <a:rPr dirty="0" sz="2200" spc="-3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the</a:t>
            </a:r>
            <a:r>
              <a:rPr dirty="0" sz="2200" spc="-3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questions</a:t>
            </a:r>
            <a:r>
              <a:rPr dirty="0" sz="2200" spc="-30">
                <a:latin typeface="Calibri"/>
                <a:cs typeface="Calibri"/>
              </a:rPr>
              <a:t> </a:t>
            </a:r>
            <a:r>
              <a:rPr dirty="0" sz="2200" spc="-25">
                <a:latin typeface="Calibri"/>
                <a:cs typeface="Calibri"/>
              </a:rPr>
              <a:t>of:</a:t>
            </a:r>
            <a:endParaRPr sz="2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200">
                <a:latin typeface="Calibri"/>
                <a:cs typeface="Calibri"/>
              </a:rPr>
              <a:t>How</a:t>
            </a:r>
            <a:r>
              <a:rPr dirty="0" sz="2200" spc="-3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close</a:t>
            </a:r>
            <a:r>
              <a:rPr dirty="0" sz="2200" spc="-2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the</a:t>
            </a:r>
            <a:r>
              <a:rPr dirty="0" sz="2200" spc="-2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launch</a:t>
            </a:r>
            <a:r>
              <a:rPr dirty="0" sz="2200" spc="-3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sites</a:t>
            </a:r>
            <a:r>
              <a:rPr dirty="0" sz="2200" spc="-2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with</a:t>
            </a:r>
            <a:r>
              <a:rPr dirty="0" sz="2200" spc="-3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railways,</a:t>
            </a:r>
            <a:r>
              <a:rPr dirty="0" sz="2200" spc="-3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highways</a:t>
            </a:r>
            <a:r>
              <a:rPr dirty="0" sz="2200" spc="-2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and</a:t>
            </a:r>
            <a:r>
              <a:rPr dirty="0" sz="2200" spc="-3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coastlines?</a:t>
            </a:r>
            <a:endParaRPr sz="2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06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200">
                <a:latin typeface="Calibri"/>
                <a:cs typeface="Calibri"/>
              </a:rPr>
              <a:t>How</a:t>
            </a:r>
            <a:r>
              <a:rPr dirty="0" sz="2200" spc="-3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close</a:t>
            </a:r>
            <a:r>
              <a:rPr dirty="0" sz="2200" spc="-2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the</a:t>
            </a:r>
            <a:r>
              <a:rPr dirty="0" sz="2200" spc="-1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launch</a:t>
            </a:r>
            <a:r>
              <a:rPr dirty="0" sz="2200" spc="-3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sites</a:t>
            </a:r>
            <a:r>
              <a:rPr dirty="0" sz="2200" spc="-1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with</a:t>
            </a:r>
            <a:r>
              <a:rPr dirty="0" sz="2200" spc="-3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nearby</a:t>
            </a:r>
            <a:r>
              <a:rPr dirty="0" sz="2200" spc="-1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cities?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916939" y="6004052"/>
            <a:ext cx="8181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</a:rPr>
              <a:t>From: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u="sng" sz="12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https://github.com/farishelmi17/SpaceX/blob/main/notebook:Interactive_Visual_Analytics_with_Folium_M8uUhCmHY.ipynb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351395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Build</a:t>
            </a:r>
            <a:r>
              <a:rPr dirty="0" spc="-125"/>
              <a:t> </a:t>
            </a:r>
            <a:r>
              <a:rPr dirty="0"/>
              <a:t>an</a:t>
            </a:r>
            <a:r>
              <a:rPr dirty="0" spc="-130"/>
              <a:t> </a:t>
            </a:r>
            <a:r>
              <a:rPr dirty="0" spc="-65"/>
              <a:t>Interactive</a:t>
            </a:r>
            <a:r>
              <a:rPr dirty="0" spc="-125"/>
              <a:t> </a:t>
            </a:r>
            <a:r>
              <a:rPr dirty="0" spc="-20"/>
              <a:t>Map</a:t>
            </a:r>
            <a:r>
              <a:rPr dirty="0" spc="-125"/>
              <a:t> </a:t>
            </a:r>
            <a:r>
              <a:rPr dirty="0"/>
              <a:t>with</a:t>
            </a:r>
            <a:r>
              <a:rPr dirty="0" spc="-125"/>
              <a:t> </a:t>
            </a:r>
            <a:r>
              <a:rPr dirty="0" spc="-40"/>
              <a:t>Folium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276225" marR="5715" indent="-227965">
              <a:lnSpc>
                <a:spcPts val="2620"/>
              </a:lnSpc>
              <a:spcBef>
                <a:spcPts val="204"/>
              </a:spcBef>
              <a:buFont typeface="Arial"/>
              <a:buChar char="•"/>
              <a:tabLst>
                <a:tab pos="276225" algn="l"/>
                <a:tab pos="276860" algn="l"/>
              </a:tabLst>
            </a:pPr>
            <a:r>
              <a:rPr dirty="0" spc="-90"/>
              <a:t>We</a:t>
            </a:r>
            <a:r>
              <a:rPr dirty="0" spc="185"/>
              <a:t> </a:t>
            </a:r>
            <a:r>
              <a:rPr dirty="0"/>
              <a:t>built</a:t>
            </a:r>
            <a:r>
              <a:rPr dirty="0" spc="190"/>
              <a:t> </a:t>
            </a:r>
            <a:r>
              <a:rPr dirty="0"/>
              <a:t>an</a:t>
            </a:r>
            <a:r>
              <a:rPr dirty="0" spc="190"/>
              <a:t> </a:t>
            </a:r>
            <a:r>
              <a:rPr dirty="0" spc="-20"/>
              <a:t>interactive</a:t>
            </a:r>
            <a:r>
              <a:rPr dirty="0" spc="185"/>
              <a:t> </a:t>
            </a:r>
            <a:r>
              <a:rPr dirty="0" spc="-30"/>
              <a:t>dashboard</a:t>
            </a:r>
            <a:r>
              <a:rPr dirty="0" spc="190"/>
              <a:t> </a:t>
            </a:r>
            <a:r>
              <a:rPr dirty="0"/>
              <a:t>with</a:t>
            </a:r>
            <a:r>
              <a:rPr dirty="0" spc="180"/>
              <a:t> </a:t>
            </a:r>
            <a:r>
              <a:rPr dirty="0"/>
              <a:t>Plotly</a:t>
            </a:r>
            <a:r>
              <a:rPr dirty="0" spc="190"/>
              <a:t> </a:t>
            </a:r>
            <a:r>
              <a:rPr dirty="0" spc="-10"/>
              <a:t>dash</a:t>
            </a:r>
            <a:r>
              <a:rPr dirty="0" spc="185"/>
              <a:t> </a:t>
            </a:r>
            <a:r>
              <a:rPr dirty="0"/>
              <a:t>which</a:t>
            </a:r>
            <a:r>
              <a:rPr dirty="0" spc="185"/>
              <a:t> </a:t>
            </a:r>
            <a:r>
              <a:rPr dirty="0"/>
              <a:t>allowing</a:t>
            </a:r>
            <a:r>
              <a:rPr dirty="0" spc="190"/>
              <a:t> </a:t>
            </a:r>
            <a:r>
              <a:rPr dirty="0"/>
              <a:t>the</a:t>
            </a:r>
            <a:r>
              <a:rPr dirty="0" spc="190"/>
              <a:t> </a:t>
            </a:r>
            <a:r>
              <a:rPr dirty="0"/>
              <a:t>user</a:t>
            </a:r>
            <a:r>
              <a:rPr dirty="0" spc="195"/>
              <a:t> </a:t>
            </a:r>
            <a:r>
              <a:rPr dirty="0"/>
              <a:t>to</a:t>
            </a:r>
            <a:r>
              <a:rPr dirty="0" spc="185"/>
              <a:t> </a:t>
            </a:r>
            <a:r>
              <a:rPr dirty="0" spc="-20"/>
              <a:t>play around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5"/>
              <a:t> </a:t>
            </a:r>
            <a:r>
              <a:rPr dirty="0"/>
              <a:t>the</a:t>
            </a:r>
            <a:r>
              <a:rPr dirty="0" spc="-45"/>
              <a:t> </a:t>
            </a:r>
            <a:r>
              <a:rPr dirty="0"/>
              <a:t>data</a:t>
            </a:r>
            <a:r>
              <a:rPr dirty="0" spc="-50"/>
              <a:t> </a:t>
            </a:r>
            <a:r>
              <a:rPr dirty="0" spc="-90"/>
              <a:t>as</a:t>
            </a:r>
            <a:r>
              <a:rPr dirty="0" spc="-50"/>
              <a:t> </a:t>
            </a:r>
            <a:r>
              <a:rPr dirty="0"/>
              <a:t>they</a:t>
            </a:r>
            <a:r>
              <a:rPr dirty="0" spc="-40"/>
              <a:t> </a:t>
            </a:r>
            <a:r>
              <a:rPr dirty="0" spc="-10"/>
              <a:t>need.</a:t>
            </a:r>
          </a:p>
          <a:p>
            <a:pPr marL="276225" indent="-227965">
              <a:lnSpc>
                <a:spcPct val="100000"/>
              </a:lnSpc>
              <a:spcBef>
                <a:spcPts val="1255"/>
              </a:spcBef>
              <a:buFont typeface="Arial"/>
              <a:buChar char="•"/>
              <a:tabLst>
                <a:tab pos="276225" algn="l"/>
                <a:tab pos="276860" algn="l"/>
              </a:tabLst>
            </a:pPr>
            <a:r>
              <a:rPr dirty="0" spc="-250"/>
              <a:t>We</a:t>
            </a:r>
            <a:r>
              <a:rPr dirty="0" spc="75"/>
              <a:t> </a:t>
            </a:r>
            <a:r>
              <a:rPr dirty="0"/>
              <a:t>plotted</a:t>
            </a:r>
            <a:r>
              <a:rPr dirty="0" spc="-114"/>
              <a:t> </a:t>
            </a:r>
            <a:r>
              <a:rPr dirty="0"/>
              <a:t>pie</a:t>
            </a:r>
            <a:r>
              <a:rPr dirty="0" spc="-15"/>
              <a:t> </a:t>
            </a:r>
            <a:r>
              <a:rPr dirty="0" spc="-10"/>
              <a:t>charts</a:t>
            </a:r>
            <a:r>
              <a:rPr dirty="0" spc="-20"/>
              <a:t> </a:t>
            </a:r>
            <a:r>
              <a:rPr dirty="0" spc="-25"/>
              <a:t>showing</a:t>
            </a:r>
            <a:r>
              <a:rPr dirty="0" spc="-15"/>
              <a:t> </a:t>
            </a:r>
            <a:r>
              <a:rPr dirty="0"/>
              <a:t>the</a:t>
            </a:r>
            <a:r>
              <a:rPr dirty="0" spc="-15"/>
              <a:t> </a:t>
            </a:r>
            <a:r>
              <a:rPr dirty="0"/>
              <a:t>total</a:t>
            </a:r>
            <a:r>
              <a:rPr dirty="0" spc="-20"/>
              <a:t> </a:t>
            </a:r>
            <a:r>
              <a:rPr dirty="0" spc="-85"/>
              <a:t>launches</a:t>
            </a:r>
            <a:r>
              <a:rPr dirty="0" spc="-15"/>
              <a:t> </a:t>
            </a:r>
            <a:r>
              <a:rPr dirty="0"/>
              <a:t>by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20"/>
              <a:t> </a:t>
            </a:r>
            <a:r>
              <a:rPr dirty="0" spc="-10"/>
              <a:t>certain</a:t>
            </a:r>
            <a:r>
              <a:rPr dirty="0" spc="-25"/>
              <a:t> </a:t>
            </a:r>
            <a:r>
              <a:rPr dirty="0" spc="-10"/>
              <a:t>sites.</a:t>
            </a:r>
          </a:p>
          <a:p>
            <a:pPr marL="276225" marR="5080" indent="-227965">
              <a:lnSpc>
                <a:spcPts val="2620"/>
              </a:lnSpc>
              <a:spcBef>
                <a:spcPts val="1565"/>
              </a:spcBef>
              <a:buFont typeface="Arial"/>
              <a:buChar char="•"/>
              <a:tabLst>
                <a:tab pos="276225" algn="l"/>
                <a:tab pos="276860" algn="l"/>
              </a:tabLst>
            </a:pPr>
            <a:r>
              <a:rPr dirty="0" spc="-90"/>
              <a:t>We</a:t>
            </a:r>
            <a:r>
              <a:rPr dirty="0" spc="180"/>
              <a:t> </a:t>
            </a:r>
            <a:r>
              <a:rPr dirty="0"/>
              <a:t>then</a:t>
            </a:r>
            <a:r>
              <a:rPr dirty="0" spc="180"/>
              <a:t> </a:t>
            </a:r>
            <a:r>
              <a:rPr dirty="0"/>
              <a:t>plotted</a:t>
            </a:r>
            <a:r>
              <a:rPr dirty="0" spc="180"/>
              <a:t> </a:t>
            </a:r>
            <a:r>
              <a:rPr dirty="0" spc="-10"/>
              <a:t>scatter</a:t>
            </a:r>
            <a:r>
              <a:rPr dirty="0" spc="185"/>
              <a:t> </a:t>
            </a:r>
            <a:r>
              <a:rPr dirty="0"/>
              <a:t>graph</a:t>
            </a:r>
            <a:r>
              <a:rPr dirty="0" spc="180"/>
              <a:t> </a:t>
            </a:r>
            <a:r>
              <a:rPr dirty="0" spc="-10"/>
              <a:t>showing</a:t>
            </a:r>
            <a:r>
              <a:rPr dirty="0" spc="185"/>
              <a:t> </a:t>
            </a:r>
            <a:r>
              <a:rPr dirty="0"/>
              <a:t>the</a:t>
            </a:r>
            <a:r>
              <a:rPr dirty="0" spc="185"/>
              <a:t> </a:t>
            </a:r>
            <a:r>
              <a:rPr dirty="0" spc="-10"/>
              <a:t>relationship</a:t>
            </a:r>
            <a:r>
              <a:rPr dirty="0" spc="180"/>
              <a:t> </a:t>
            </a:r>
            <a:r>
              <a:rPr dirty="0"/>
              <a:t>with</a:t>
            </a:r>
            <a:r>
              <a:rPr dirty="0" spc="180"/>
              <a:t> </a:t>
            </a:r>
            <a:r>
              <a:rPr dirty="0" spc="-45"/>
              <a:t>Outcome</a:t>
            </a:r>
            <a:r>
              <a:rPr dirty="0" spc="185"/>
              <a:t> </a:t>
            </a:r>
            <a:r>
              <a:rPr dirty="0"/>
              <a:t>and</a:t>
            </a:r>
            <a:r>
              <a:rPr dirty="0" spc="185"/>
              <a:t> </a:t>
            </a:r>
            <a:r>
              <a:rPr dirty="0" spc="-30"/>
              <a:t>Payload </a:t>
            </a:r>
            <a:r>
              <a:rPr dirty="0" spc="-120"/>
              <a:t>Mass</a:t>
            </a:r>
            <a:r>
              <a:rPr dirty="0" spc="-30"/>
              <a:t> </a:t>
            </a:r>
            <a:r>
              <a:rPr dirty="0" spc="-95"/>
              <a:t>(Kg)</a:t>
            </a:r>
            <a:r>
              <a:rPr dirty="0" spc="-50"/>
              <a:t> </a:t>
            </a:r>
            <a:r>
              <a:rPr dirty="0"/>
              <a:t>for</a:t>
            </a:r>
            <a:r>
              <a:rPr dirty="0" spc="-60"/>
              <a:t> </a:t>
            </a:r>
            <a:r>
              <a:rPr dirty="0"/>
              <a:t>the</a:t>
            </a:r>
            <a:r>
              <a:rPr dirty="0" spc="-45"/>
              <a:t> </a:t>
            </a:r>
            <a:r>
              <a:rPr dirty="0" spc="-10"/>
              <a:t>different</a:t>
            </a:r>
            <a:r>
              <a:rPr dirty="0" spc="-50"/>
              <a:t> </a:t>
            </a:r>
            <a:r>
              <a:rPr dirty="0"/>
              <a:t>booster</a:t>
            </a:r>
            <a:r>
              <a:rPr dirty="0" spc="-40"/>
              <a:t> </a:t>
            </a:r>
            <a:r>
              <a:rPr dirty="0" spc="-10"/>
              <a:t>version.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pc="45"/>
              <a:t>15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848749" y="4577588"/>
            <a:ext cx="62401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7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200">
                <a:solidFill>
                  <a:srgbClr val="292929"/>
                </a:solidFill>
                <a:latin typeface="Microsoft Sans Serif"/>
                <a:cs typeface="Microsoft Sans Serif"/>
              </a:rPr>
              <a:t> link of</a:t>
            </a:r>
            <a:r>
              <a:rPr dirty="0" sz="1200" spc="1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dirty="0" sz="1200" spc="-40">
                <a:solidFill>
                  <a:srgbClr val="292929"/>
                </a:solidFill>
                <a:latin typeface="Microsoft Sans Serif"/>
                <a:cs typeface="Microsoft Sans Serif"/>
              </a:rPr>
              <a:t>app.py::</a:t>
            </a:r>
            <a:r>
              <a:rPr dirty="0" sz="12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u="sng" sz="1200" spc="-2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https://github.com/farishelmi17/SpaceX/blob/main/spacex_dash_app.py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149465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Build</a:t>
            </a:r>
            <a:r>
              <a:rPr dirty="0" spc="-80"/>
              <a:t> </a:t>
            </a:r>
            <a:r>
              <a:rPr dirty="0"/>
              <a:t>a</a:t>
            </a:r>
            <a:r>
              <a:rPr dirty="0" spc="-85"/>
              <a:t> </a:t>
            </a:r>
            <a:r>
              <a:rPr dirty="0" spc="-80"/>
              <a:t>Dashboard</a:t>
            </a:r>
            <a:r>
              <a:rPr dirty="0" spc="-75"/>
              <a:t> </a:t>
            </a:r>
            <a:r>
              <a:rPr dirty="0"/>
              <a:t>with</a:t>
            </a:r>
            <a:r>
              <a:rPr dirty="0" spc="-85"/>
              <a:t> </a:t>
            </a:r>
            <a:r>
              <a:rPr dirty="0"/>
              <a:t>Plotly</a:t>
            </a:r>
            <a:r>
              <a:rPr dirty="0" spc="-75"/>
              <a:t> </a:t>
            </a:r>
            <a:r>
              <a:rPr dirty="0" spc="-110"/>
              <a:t>Dash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5048" y="1667255"/>
            <a:ext cx="2545079" cy="4364736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880536" y="2389292"/>
            <a:ext cx="2270760" cy="2721610"/>
          </a:xfrm>
          <a:prstGeom prst="rect">
            <a:avLst/>
          </a:prstGeom>
        </p:spPr>
        <p:txBody>
          <a:bodyPr wrap="square" lIns="0" tIns="1155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dirty="0" sz="1900">
                <a:latin typeface="Calibri"/>
                <a:cs typeface="Calibri"/>
              </a:rPr>
              <a:t>Building</a:t>
            </a:r>
            <a:r>
              <a:rPr dirty="0" sz="1900" spc="-10">
                <a:latin typeface="Calibri"/>
                <a:cs typeface="Calibri"/>
              </a:rPr>
              <a:t> </a:t>
            </a:r>
            <a:r>
              <a:rPr dirty="0" sz="1900">
                <a:latin typeface="Calibri"/>
                <a:cs typeface="Calibri"/>
              </a:rPr>
              <a:t>the</a:t>
            </a:r>
            <a:r>
              <a:rPr dirty="0" sz="1900" spc="-10">
                <a:latin typeface="Calibri"/>
                <a:cs typeface="Calibri"/>
              </a:rPr>
              <a:t> Model</a:t>
            </a:r>
            <a:endParaRPr sz="1900">
              <a:latin typeface="Calibri"/>
              <a:cs typeface="Calibri"/>
            </a:endParaRPr>
          </a:p>
          <a:p>
            <a:pPr marL="127000" marR="497205" indent="-114300">
              <a:lnSpc>
                <a:spcPts val="1680"/>
              </a:lnSpc>
              <a:spcBef>
                <a:spcPts val="795"/>
              </a:spcBef>
              <a:buChar char="•"/>
              <a:tabLst>
                <a:tab pos="127000" algn="l"/>
              </a:tabLst>
            </a:pPr>
            <a:r>
              <a:rPr dirty="0" sz="1500">
                <a:latin typeface="Calibri"/>
                <a:cs typeface="Calibri"/>
              </a:rPr>
              <a:t>Load</a:t>
            </a:r>
            <a:r>
              <a:rPr dirty="0" sz="1500" spc="-30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the</a:t>
            </a:r>
            <a:r>
              <a:rPr dirty="0" sz="1500" spc="-20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dataset</a:t>
            </a:r>
            <a:r>
              <a:rPr dirty="0" sz="1500" spc="-20">
                <a:latin typeface="Calibri"/>
                <a:cs typeface="Calibri"/>
              </a:rPr>
              <a:t> into </a:t>
            </a:r>
            <a:r>
              <a:rPr dirty="0" sz="1500">
                <a:latin typeface="Calibri"/>
                <a:cs typeface="Calibri"/>
              </a:rPr>
              <a:t>NumPy</a:t>
            </a:r>
            <a:r>
              <a:rPr dirty="0" sz="1500" spc="-1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and</a:t>
            </a:r>
            <a:r>
              <a:rPr dirty="0" sz="1500" spc="-5">
                <a:latin typeface="Calibri"/>
                <a:cs typeface="Calibri"/>
              </a:rPr>
              <a:t> </a:t>
            </a:r>
            <a:r>
              <a:rPr dirty="0" sz="1500" spc="-10">
                <a:latin typeface="Calibri"/>
                <a:cs typeface="Calibri"/>
              </a:rPr>
              <a:t>Pandas</a:t>
            </a:r>
            <a:endParaRPr sz="1500">
              <a:latin typeface="Calibri"/>
              <a:cs typeface="Calibri"/>
            </a:endParaRPr>
          </a:p>
          <a:p>
            <a:pPr marL="127000" marR="88265" indent="-114300">
              <a:lnSpc>
                <a:spcPct val="91300"/>
              </a:lnSpc>
              <a:spcBef>
                <a:spcPts val="240"/>
              </a:spcBef>
              <a:buChar char="•"/>
              <a:tabLst>
                <a:tab pos="127000" algn="l"/>
              </a:tabLst>
            </a:pPr>
            <a:r>
              <a:rPr dirty="0" sz="1500" spc="-20">
                <a:latin typeface="Calibri"/>
                <a:cs typeface="Calibri"/>
              </a:rPr>
              <a:t>Transform </a:t>
            </a:r>
            <a:r>
              <a:rPr dirty="0" sz="1500">
                <a:latin typeface="Calibri"/>
                <a:cs typeface="Calibri"/>
              </a:rPr>
              <a:t>the</a:t>
            </a:r>
            <a:r>
              <a:rPr dirty="0" sz="1500" spc="-20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data</a:t>
            </a:r>
            <a:r>
              <a:rPr dirty="0" sz="1500" spc="-15">
                <a:latin typeface="Calibri"/>
                <a:cs typeface="Calibri"/>
              </a:rPr>
              <a:t> </a:t>
            </a:r>
            <a:r>
              <a:rPr dirty="0" sz="1500" spc="-25">
                <a:latin typeface="Calibri"/>
                <a:cs typeface="Calibri"/>
              </a:rPr>
              <a:t>and </a:t>
            </a:r>
            <a:r>
              <a:rPr dirty="0" sz="1500">
                <a:latin typeface="Calibri"/>
                <a:cs typeface="Calibri"/>
              </a:rPr>
              <a:t>then</a:t>
            </a:r>
            <a:r>
              <a:rPr dirty="0" sz="1500" spc="-30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split</a:t>
            </a:r>
            <a:r>
              <a:rPr dirty="0" sz="1500" spc="-30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into</a:t>
            </a:r>
            <a:r>
              <a:rPr dirty="0" sz="1500" spc="-30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training</a:t>
            </a:r>
            <a:r>
              <a:rPr dirty="0" sz="1500" spc="-25">
                <a:latin typeface="Calibri"/>
                <a:cs typeface="Calibri"/>
              </a:rPr>
              <a:t> and </a:t>
            </a:r>
            <a:r>
              <a:rPr dirty="0" sz="1500">
                <a:latin typeface="Calibri"/>
                <a:cs typeface="Calibri"/>
              </a:rPr>
              <a:t>test</a:t>
            </a:r>
            <a:r>
              <a:rPr dirty="0" sz="1500" spc="-40">
                <a:latin typeface="Calibri"/>
                <a:cs typeface="Calibri"/>
              </a:rPr>
              <a:t> </a:t>
            </a:r>
            <a:r>
              <a:rPr dirty="0" sz="1500" spc="-10">
                <a:latin typeface="Calibri"/>
                <a:cs typeface="Calibri"/>
              </a:rPr>
              <a:t>datasets</a:t>
            </a:r>
            <a:endParaRPr sz="1500">
              <a:latin typeface="Calibri"/>
              <a:cs typeface="Calibri"/>
            </a:endParaRPr>
          </a:p>
          <a:p>
            <a:pPr marL="127000" marR="20320" indent="-114300">
              <a:lnSpc>
                <a:spcPts val="1700"/>
              </a:lnSpc>
              <a:spcBef>
                <a:spcPts val="235"/>
              </a:spcBef>
              <a:buChar char="•"/>
              <a:tabLst>
                <a:tab pos="127000" algn="l"/>
              </a:tabLst>
            </a:pPr>
            <a:r>
              <a:rPr dirty="0" sz="1500">
                <a:latin typeface="Calibri"/>
                <a:cs typeface="Calibri"/>
              </a:rPr>
              <a:t>Decide</a:t>
            </a:r>
            <a:r>
              <a:rPr dirty="0" sz="1500" spc="-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which</a:t>
            </a:r>
            <a:r>
              <a:rPr dirty="0" sz="1500" spc="-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type</a:t>
            </a:r>
            <a:r>
              <a:rPr dirty="0" sz="1500" spc="-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of</a:t>
            </a:r>
            <a:r>
              <a:rPr dirty="0" sz="1500" spc="-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ML</a:t>
            </a:r>
            <a:r>
              <a:rPr dirty="0" sz="1500" spc="-5">
                <a:latin typeface="Calibri"/>
                <a:cs typeface="Calibri"/>
              </a:rPr>
              <a:t> </a:t>
            </a:r>
            <a:r>
              <a:rPr dirty="0" sz="1500" spc="-25">
                <a:latin typeface="Calibri"/>
                <a:cs typeface="Calibri"/>
              </a:rPr>
              <a:t>to use</a:t>
            </a:r>
            <a:endParaRPr sz="1500">
              <a:latin typeface="Calibri"/>
              <a:cs typeface="Calibri"/>
            </a:endParaRPr>
          </a:p>
          <a:p>
            <a:pPr marL="127000" marR="5080" indent="-114300">
              <a:lnSpc>
                <a:spcPct val="92000"/>
              </a:lnSpc>
              <a:spcBef>
                <a:spcPts val="204"/>
              </a:spcBef>
              <a:buChar char="•"/>
              <a:tabLst>
                <a:tab pos="127000" algn="l"/>
              </a:tabLst>
            </a:pPr>
            <a:r>
              <a:rPr dirty="0" sz="1500">
                <a:latin typeface="Calibri"/>
                <a:cs typeface="Calibri"/>
              </a:rPr>
              <a:t>set</a:t>
            </a:r>
            <a:r>
              <a:rPr dirty="0" sz="1500" spc="-10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the</a:t>
            </a:r>
            <a:r>
              <a:rPr dirty="0" sz="1500" spc="-5">
                <a:latin typeface="Calibri"/>
                <a:cs typeface="Calibri"/>
              </a:rPr>
              <a:t> </a:t>
            </a:r>
            <a:r>
              <a:rPr dirty="0" sz="1500" spc="-10">
                <a:latin typeface="Calibri"/>
                <a:cs typeface="Calibri"/>
              </a:rPr>
              <a:t>parameters </a:t>
            </a:r>
            <a:r>
              <a:rPr dirty="0" sz="1500" spc="-25">
                <a:latin typeface="Calibri"/>
                <a:cs typeface="Calibri"/>
              </a:rPr>
              <a:t>and </a:t>
            </a:r>
            <a:r>
              <a:rPr dirty="0" sz="1500">
                <a:latin typeface="Calibri"/>
                <a:cs typeface="Calibri"/>
              </a:rPr>
              <a:t>algorithms</a:t>
            </a:r>
            <a:r>
              <a:rPr dirty="0" sz="1500" spc="-30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to</a:t>
            </a:r>
            <a:r>
              <a:rPr dirty="0" sz="1500" spc="-25">
                <a:latin typeface="Calibri"/>
                <a:cs typeface="Calibri"/>
              </a:rPr>
              <a:t> </a:t>
            </a:r>
            <a:r>
              <a:rPr dirty="0" sz="1500" spc="-10">
                <a:latin typeface="Calibri"/>
                <a:cs typeface="Calibri"/>
              </a:rPr>
              <a:t>GridSearchCV </a:t>
            </a:r>
            <a:r>
              <a:rPr dirty="0" sz="1500">
                <a:latin typeface="Calibri"/>
                <a:cs typeface="Calibri"/>
              </a:rPr>
              <a:t>and</a:t>
            </a:r>
            <a:r>
              <a:rPr dirty="0" sz="1500" spc="-1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fit</a:t>
            </a:r>
            <a:r>
              <a:rPr dirty="0" sz="1500" spc="-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it</a:t>
            </a:r>
            <a:r>
              <a:rPr dirty="0" sz="1500" spc="-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to</a:t>
            </a:r>
            <a:r>
              <a:rPr dirty="0" sz="1500" spc="-10">
                <a:latin typeface="Calibri"/>
                <a:cs typeface="Calibri"/>
              </a:rPr>
              <a:t> dataset.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83864" y="1667255"/>
            <a:ext cx="2542032" cy="4364736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3598646" y="2389292"/>
            <a:ext cx="2295525" cy="1642745"/>
          </a:xfrm>
          <a:prstGeom prst="rect">
            <a:avLst/>
          </a:prstGeom>
        </p:spPr>
        <p:txBody>
          <a:bodyPr wrap="square" lIns="0" tIns="1155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dirty="0" sz="1900" spc="-10">
                <a:latin typeface="Calibri"/>
                <a:cs typeface="Calibri"/>
              </a:rPr>
              <a:t>Evaluating</a:t>
            </a:r>
            <a:r>
              <a:rPr dirty="0" sz="1900" spc="-15">
                <a:latin typeface="Calibri"/>
                <a:cs typeface="Calibri"/>
              </a:rPr>
              <a:t> </a:t>
            </a:r>
            <a:r>
              <a:rPr dirty="0" sz="1900">
                <a:latin typeface="Calibri"/>
                <a:cs typeface="Calibri"/>
              </a:rPr>
              <a:t>the</a:t>
            </a:r>
            <a:r>
              <a:rPr dirty="0" sz="1900" spc="-5">
                <a:latin typeface="Calibri"/>
                <a:cs typeface="Calibri"/>
              </a:rPr>
              <a:t> </a:t>
            </a:r>
            <a:r>
              <a:rPr dirty="0" sz="1900" spc="-10">
                <a:latin typeface="Calibri"/>
                <a:cs typeface="Calibri"/>
              </a:rPr>
              <a:t>Model</a:t>
            </a:r>
            <a:endParaRPr sz="1900">
              <a:latin typeface="Calibri"/>
              <a:cs typeface="Calibri"/>
            </a:endParaRPr>
          </a:p>
          <a:p>
            <a:pPr marL="127000" marR="5080" indent="-114300">
              <a:lnSpc>
                <a:spcPts val="1680"/>
              </a:lnSpc>
              <a:spcBef>
                <a:spcPts val="795"/>
              </a:spcBef>
              <a:buChar char="•"/>
              <a:tabLst>
                <a:tab pos="127000" algn="l"/>
              </a:tabLst>
            </a:pPr>
            <a:r>
              <a:rPr dirty="0" sz="1500">
                <a:latin typeface="Calibri"/>
                <a:cs typeface="Calibri"/>
              </a:rPr>
              <a:t>Check</a:t>
            </a:r>
            <a:r>
              <a:rPr dirty="0" sz="1500" spc="-2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the</a:t>
            </a:r>
            <a:r>
              <a:rPr dirty="0" sz="1500" spc="-20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accuracy</a:t>
            </a:r>
            <a:r>
              <a:rPr dirty="0" sz="1500" spc="-2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for</a:t>
            </a:r>
            <a:r>
              <a:rPr dirty="0" sz="1500" spc="-20">
                <a:latin typeface="Calibri"/>
                <a:cs typeface="Calibri"/>
              </a:rPr>
              <a:t> each </a:t>
            </a:r>
            <a:r>
              <a:rPr dirty="0" sz="1500" spc="-10">
                <a:latin typeface="Calibri"/>
                <a:cs typeface="Calibri"/>
              </a:rPr>
              <a:t>model</a:t>
            </a:r>
            <a:endParaRPr sz="1500">
              <a:latin typeface="Calibri"/>
              <a:cs typeface="Calibri"/>
            </a:endParaRPr>
          </a:p>
          <a:p>
            <a:pPr marL="127000" marR="8255" indent="-114300">
              <a:lnSpc>
                <a:spcPts val="1680"/>
              </a:lnSpc>
              <a:spcBef>
                <a:spcPts val="240"/>
              </a:spcBef>
              <a:buChar char="•"/>
              <a:tabLst>
                <a:tab pos="127000" algn="l"/>
              </a:tabLst>
            </a:pPr>
            <a:r>
              <a:rPr dirty="0" sz="1500">
                <a:latin typeface="Calibri"/>
                <a:cs typeface="Calibri"/>
              </a:rPr>
              <a:t>Get</a:t>
            </a:r>
            <a:r>
              <a:rPr dirty="0" sz="1500" spc="-10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tuned</a:t>
            </a:r>
            <a:r>
              <a:rPr dirty="0" sz="1500" spc="-10">
                <a:latin typeface="Calibri"/>
                <a:cs typeface="Calibri"/>
              </a:rPr>
              <a:t> hyperparameters </a:t>
            </a:r>
            <a:r>
              <a:rPr dirty="0" sz="1500">
                <a:latin typeface="Calibri"/>
                <a:cs typeface="Calibri"/>
              </a:rPr>
              <a:t>for</a:t>
            </a:r>
            <a:r>
              <a:rPr dirty="0" sz="1500" spc="-1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each</a:t>
            </a:r>
            <a:r>
              <a:rPr dirty="0" sz="1500" spc="-1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type</a:t>
            </a:r>
            <a:r>
              <a:rPr dirty="0" sz="1500" spc="-1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of</a:t>
            </a:r>
            <a:r>
              <a:rPr dirty="0" sz="1500" spc="-10">
                <a:latin typeface="Calibri"/>
                <a:cs typeface="Calibri"/>
              </a:rPr>
              <a:t> algorithms.</a:t>
            </a:r>
            <a:endParaRPr sz="1500">
              <a:latin typeface="Calibri"/>
              <a:cs typeface="Calibri"/>
            </a:endParaRPr>
          </a:p>
          <a:p>
            <a:pPr marL="127000" indent="-114300">
              <a:lnSpc>
                <a:spcPct val="100000"/>
              </a:lnSpc>
              <a:spcBef>
                <a:spcPts val="85"/>
              </a:spcBef>
              <a:buChar char="•"/>
              <a:tabLst>
                <a:tab pos="127000" algn="l"/>
              </a:tabLst>
            </a:pPr>
            <a:r>
              <a:rPr dirty="0" sz="1500">
                <a:latin typeface="Calibri"/>
                <a:cs typeface="Calibri"/>
              </a:rPr>
              <a:t>plot</a:t>
            </a:r>
            <a:r>
              <a:rPr dirty="0" sz="1500" spc="-2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the</a:t>
            </a:r>
            <a:r>
              <a:rPr dirty="0" sz="1500" spc="-20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confusion</a:t>
            </a:r>
            <a:r>
              <a:rPr dirty="0" sz="1500" spc="-20">
                <a:latin typeface="Calibri"/>
                <a:cs typeface="Calibri"/>
              </a:rPr>
              <a:t> </a:t>
            </a:r>
            <a:r>
              <a:rPr dirty="0" sz="1500" spc="-10">
                <a:latin typeface="Calibri"/>
                <a:cs typeface="Calibri"/>
              </a:rPr>
              <a:t>matrix.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02679" y="1667255"/>
            <a:ext cx="2542031" cy="4364736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6316751" y="2389292"/>
            <a:ext cx="2089785" cy="941705"/>
          </a:xfrm>
          <a:prstGeom prst="rect">
            <a:avLst/>
          </a:prstGeom>
        </p:spPr>
        <p:txBody>
          <a:bodyPr wrap="square" lIns="0" tIns="1155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dirty="0" sz="1900">
                <a:latin typeface="Calibri"/>
                <a:cs typeface="Calibri"/>
              </a:rPr>
              <a:t>Improving</a:t>
            </a:r>
            <a:r>
              <a:rPr dirty="0" sz="1900" spc="-45">
                <a:latin typeface="Calibri"/>
                <a:cs typeface="Calibri"/>
              </a:rPr>
              <a:t> </a:t>
            </a:r>
            <a:r>
              <a:rPr dirty="0" sz="1900">
                <a:latin typeface="Calibri"/>
                <a:cs typeface="Calibri"/>
              </a:rPr>
              <a:t>the</a:t>
            </a:r>
            <a:r>
              <a:rPr dirty="0" sz="1900" spc="-30">
                <a:latin typeface="Calibri"/>
                <a:cs typeface="Calibri"/>
              </a:rPr>
              <a:t> </a:t>
            </a:r>
            <a:r>
              <a:rPr dirty="0" sz="1900" spc="-10">
                <a:latin typeface="Calibri"/>
                <a:cs typeface="Calibri"/>
              </a:rPr>
              <a:t>Model</a:t>
            </a:r>
            <a:endParaRPr sz="1900">
              <a:latin typeface="Calibri"/>
              <a:cs typeface="Calibri"/>
            </a:endParaRPr>
          </a:p>
          <a:p>
            <a:pPr marL="127000" marR="69215" indent="-114935">
              <a:lnSpc>
                <a:spcPts val="1680"/>
              </a:lnSpc>
              <a:spcBef>
                <a:spcPts val="795"/>
              </a:spcBef>
              <a:buChar char="•"/>
              <a:tabLst>
                <a:tab pos="127635" algn="l"/>
              </a:tabLst>
            </a:pPr>
            <a:r>
              <a:rPr dirty="0" sz="1500">
                <a:latin typeface="Calibri"/>
                <a:cs typeface="Calibri"/>
              </a:rPr>
              <a:t>Use</a:t>
            </a:r>
            <a:r>
              <a:rPr dirty="0" sz="1500" spc="-40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Feature</a:t>
            </a:r>
            <a:r>
              <a:rPr dirty="0" sz="1500" spc="-30">
                <a:latin typeface="Calibri"/>
                <a:cs typeface="Calibri"/>
              </a:rPr>
              <a:t> </a:t>
            </a:r>
            <a:r>
              <a:rPr dirty="0" sz="1500" spc="-10">
                <a:latin typeface="Calibri"/>
                <a:cs typeface="Calibri"/>
              </a:rPr>
              <a:t>Engineering </a:t>
            </a:r>
            <a:r>
              <a:rPr dirty="0" sz="1500">
                <a:latin typeface="Calibri"/>
                <a:cs typeface="Calibri"/>
              </a:rPr>
              <a:t>and</a:t>
            </a:r>
            <a:r>
              <a:rPr dirty="0" sz="1500" spc="-20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Algorithm</a:t>
            </a:r>
            <a:r>
              <a:rPr dirty="0" sz="1500" spc="-20">
                <a:latin typeface="Calibri"/>
                <a:cs typeface="Calibri"/>
              </a:rPr>
              <a:t> </a:t>
            </a:r>
            <a:r>
              <a:rPr dirty="0" sz="1500" spc="-10">
                <a:latin typeface="Calibri"/>
                <a:cs typeface="Calibri"/>
              </a:rPr>
              <a:t>Tuning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18447" y="1667255"/>
            <a:ext cx="2545079" cy="4364736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9034868" y="2389292"/>
            <a:ext cx="2118995" cy="1145540"/>
          </a:xfrm>
          <a:prstGeom prst="rect">
            <a:avLst/>
          </a:prstGeom>
        </p:spPr>
        <p:txBody>
          <a:bodyPr wrap="square" lIns="0" tIns="1155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dirty="0" sz="1900">
                <a:latin typeface="Calibri"/>
                <a:cs typeface="Calibri"/>
              </a:rPr>
              <a:t>Find</a:t>
            </a:r>
            <a:r>
              <a:rPr dirty="0" sz="1900" spc="-20">
                <a:latin typeface="Calibri"/>
                <a:cs typeface="Calibri"/>
              </a:rPr>
              <a:t> </a:t>
            </a:r>
            <a:r>
              <a:rPr dirty="0" sz="1900">
                <a:latin typeface="Calibri"/>
                <a:cs typeface="Calibri"/>
              </a:rPr>
              <a:t>the</a:t>
            </a:r>
            <a:r>
              <a:rPr dirty="0" sz="1900" spc="-10">
                <a:latin typeface="Calibri"/>
                <a:cs typeface="Calibri"/>
              </a:rPr>
              <a:t> </a:t>
            </a:r>
            <a:r>
              <a:rPr dirty="0" sz="1900">
                <a:latin typeface="Calibri"/>
                <a:cs typeface="Calibri"/>
              </a:rPr>
              <a:t>Best</a:t>
            </a:r>
            <a:r>
              <a:rPr dirty="0" sz="1900" spc="-10">
                <a:latin typeface="Calibri"/>
                <a:cs typeface="Calibri"/>
              </a:rPr>
              <a:t> Model</a:t>
            </a:r>
            <a:endParaRPr sz="1900">
              <a:latin typeface="Calibri"/>
              <a:cs typeface="Calibri"/>
            </a:endParaRPr>
          </a:p>
          <a:p>
            <a:pPr marL="127000" marR="5080" indent="-114300">
              <a:lnSpc>
                <a:spcPct val="91300"/>
              </a:lnSpc>
              <a:spcBef>
                <a:spcPts val="795"/>
              </a:spcBef>
              <a:buChar char="•"/>
              <a:tabLst>
                <a:tab pos="127000" algn="l"/>
              </a:tabLst>
            </a:pPr>
            <a:r>
              <a:rPr dirty="0" sz="1500">
                <a:latin typeface="Calibri"/>
                <a:cs typeface="Calibri"/>
              </a:rPr>
              <a:t>The</a:t>
            </a:r>
            <a:r>
              <a:rPr dirty="0" sz="1500" spc="-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model</a:t>
            </a:r>
            <a:r>
              <a:rPr dirty="0" sz="1500" spc="-10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with</a:t>
            </a:r>
            <a:r>
              <a:rPr dirty="0" sz="1500" spc="-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the</a:t>
            </a:r>
            <a:r>
              <a:rPr dirty="0" sz="1500" spc="-5">
                <a:latin typeface="Calibri"/>
                <a:cs typeface="Calibri"/>
              </a:rPr>
              <a:t> </a:t>
            </a:r>
            <a:r>
              <a:rPr dirty="0" sz="1500" spc="-20">
                <a:latin typeface="Calibri"/>
                <a:cs typeface="Calibri"/>
              </a:rPr>
              <a:t>best </a:t>
            </a:r>
            <a:r>
              <a:rPr dirty="0" sz="1500">
                <a:latin typeface="Calibri"/>
                <a:cs typeface="Calibri"/>
              </a:rPr>
              <a:t>accuracy</a:t>
            </a:r>
            <a:r>
              <a:rPr dirty="0" sz="1500" spc="-30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score</a:t>
            </a:r>
            <a:r>
              <a:rPr dirty="0" sz="1500" spc="-20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will</a:t>
            </a:r>
            <a:r>
              <a:rPr dirty="0" sz="1500" spc="-30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be</a:t>
            </a:r>
            <a:r>
              <a:rPr dirty="0" sz="1500" spc="-20">
                <a:latin typeface="Calibri"/>
                <a:cs typeface="Calibri"/>
              </a:rPr>
              <a:t> </a:t>
            </a:r>
            <a:r>
              <a:rPr dirty="0" sz="1500" spc="-25">
                <a:latin typeface="Calibri"/>
                <a:cs typeface="Calibri"/>
              </a:rPr>
              <a:t>the </a:t>
            </a:r>
            <a:r>
              <a:rPr dirty="0" sz="1500">
                <a:latin typeface="Calibri"/>
                <a:cs typeface="Calibri"/>
              </a:rPr>
              <a:t>best</a:t>
            </a:r>
            <a:r>
              <a:rPr dirty="0" sz="1500" spc="-4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performing</a:t>
            </a:r>
            <a:r>
              <a:rPr dirty="0" sz="1500" spc="-45">
                <a:latin typeface="Calibri"/>
                <a:cs typeface="Calibri"/>
              </a:rPr>
              <a:t> </a:t>
            </a:r>
            <a:r>
              <a:rPr dirty="0" sz="1500" spc="-10">
                <a:latin typeface="Calibri"/>
                <a:cs typeface="Calibri"/>
              </a:rPr>
              <a:t>model.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pc="45"/>
              <a:t>15</a:t>
            </a:fld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0"/>
              <a:t>Predictive</a:t>
            </a:r>
            <a:r>
              <a:rPr dirty="0" spc="-125"/>
              <a:t> </a:t>
            </a:r>
            <a:r>
              <a:rPr dirty="0" spc="-105"/>
              <a:t>Analysis</a:t>
            </a:r>
            <a:r>
              <a:rPr dirty="0" spc="-114"/>
              <a:t> </a:t>
            </a:r>
            <a:r>
              <a:rPr dirty="0" spc="-105"/>
              <a:t>(Classification)</a:t>
            </a:r>
          </a:p>
        </p:txBody>
      </p:sp>
      <p:sp>
        <p:nvSpPr>
          <p:cNvPr id="11" name="object 11" descr=""/>
          <p:cNvSpPr txBox="1"/>
          <p:nvPr/>
        </p:nvSpPr>
        <p:spPr>
          <a:xfrm>
            <a:off x="9175216" y="4123435"/>
            <a:ext cx="2023745" cy="763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5000"/>
              </a:lnSpc>
              <a:spcBef>
                <a:spcPts val="100"/>
              </a:spcBef>
            </a:pPr>
            <a:r>
              <a:rPr dirty="0" sz="1200" spc="-10">
                <a:latin typeface="Calibri"/>
                <a:cs typeface="Calibri"/>
              </a:rPr>
              <a:t>From: </a:t>
            </a:r>
            <a:r>
              <a:rPr dirty="0" u="sng" sz="12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https://github.com/farishelmi17</a:t>
            </a:r>
            <a:endParaRPr sz="1200">
              <a:latin typeface="Calibri"/>
              <a:cs typeface="Calibri"/>
            </a:endParaRPr>
          </a:p>
          <a:p>
            <a:pPr marL="12700" marR="37465">
              <a:lnSpc>
                <a:spcPts val="1390"/>
              </a:lnSpc>
              <a:spcBef>
                <a:spcPts val="40"/>
              </a:spcBef>
            </a:pPr>
            <a:r>
              <a:rPr dirty="0" u="sng" sz="12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/SpaceX/blob/main/spacex_das</a:t>
            </a:r>
            <a:r>
              <a:rPr dirty="0" sz="1200" spc="-1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u="sng" sz="12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h_app.py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19864" y="1652523"/>
            <a:ext cx="6852284" cy="2073910"/>
          </a:xfrm>
          <a:prstGeom prst="rect">
            <a:avLst/>
          </a:prstGeom>
        </p:spPr>
        <p:txBody>
          <a:bodyPr wrap="square" lIns="0" tIns="1860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dirty="0" sz="2200" spc="-12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categorized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292929"/>
                </a:solidFill>
                <a:latin typeface="Microsoft Sans Serif"/>
                <a:cs typeface="Microsoft Sans Serif"/>
              </a:rPr>
              <a:t>3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main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 which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 is: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analysis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 analytics 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demo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6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analysis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pc="45"/>
              <a:t>15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1452245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60"/>
              <a:t>Results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797970" y="2529751"/>
              <a:ext cx="1058545" cy="369570"/>
            </a:xfrm>
            <a:custGeom>
              <a:avLst/>
              <a:gdLst/>
              <a:ahLst/>
              <a:cxnLst/>
              <a:rect l="l" t="t" r="r" b="b"/>
              <a:pathLst>
                <a:path w="1058545" h="369569">
                  <a:moveTo>
                    <a:pt x="1058299" y="0"/>
                  </a:moveTo>
                  <a:lnTo>
                    <a:pt x="0" y="0"/>
                  </a:lnTo>
                  <a:lnTo>
                    <a:pt x="0" y="369328"/>
                  </a:lnTo>
                  <a:lnTo>
                    <a:pt x="1058299" y="369328"/>
                  </a:lnTo>
                  <a:lnTo>
                    <a:pt x="1058299" y="0"/>
                  </a:lnTo>
                  <a:close/>
                </a:path>
              </a:pathLst>
            </a:custGeom>
            <a:solidFill>
              <a:srgbClr val="0948C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013850" y="1748028"/>
            <a:ext cx="2319020" cy="29457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245870" algn="l"/>
              </a:tabLst>
            </a:pPr>
            <a:r>
              <a:rPr dirty="0" sz="2000" spc="-7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dirty="0" sz="20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dirty="0" sz="20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plot </a:t>
            </a:r>
            <a:r>
              <a:rPr dirty="0" sz="2000" spc="-6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dirty="0" sz="20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dirty="0" sz="20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larger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amount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2000" spc="2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20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site,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dirty="0" sz="2000" spc="-114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 rate will</a:t>
            </a:r>
            <a:r>
              <a:rPr dirty="0" sz="20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be.</a:t>
            </a:r>
            <a:endParaRPr sz="2000">
              <a:latin typeface="Microsoft Sans Serif"/>
              <a:cs typeface="Microsoft Sans Serif"/>
            </a:endParaRPr>
          </a:p>
          <a:p>
            <a:pPr marL="12700" marR="67945">
              <a:lnSpc>
                <a:spcPct val="100000"/>
              </a:lnSpc>
              <a:spcBef>
                <a:spcPts val="1390"/>
              </a:spcBef>
            </a:pPr>
            <a:r>
              <a:rPr dirty="0" sz="2000" spc="-100">
                <a:solidFill>
                  <a:srgbClr val="292929"/>
                </a:solidFill>
                <a:latin typeface="Microsoft Sans Serif"/>
                <a:cs typeface="Microsoft Sans Serif"/>
              </a:rPr>
              <a:t>However,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10">
                <a:solidFill>
                  <a:srgbClr val="292929"/>
                </a:solidFill>
                <a:latin typeface="Microsoft Sans Serif"/>
                <a:cs typeface="Microsoft Sans Serif"/>
              </a:rPr>
              <a:t>CCAFS </a:t>
            </a:r>
            <a:r>
              <a:rPr dirty="0" sz="2000" spc="-85">
                <a:solidFill>
                  <a:srgbClr val="292929"/>
                </a:solidFill>
                <a:latin typeface="Microsoft Sans Serif"/>
                <a:cs typeface="Microsoft Sans Serif"/>
              </a:rPr>
              <a:t>SLC40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6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the least</a:t>
            </a:r>
            <a:r>
              <a:rPr dirty="0" sz="20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pattern of</a:t>
            </a:r>
            <a:r>
              <a:rPr dirty="0" sz="2000" spc="229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this.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6012815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Flight</a:t>
            </a:r>
            <a:r>
              <a:rPr dirty="0" spc="-110"/>
              <a:t> </a:t>
            </a:r>
            <a:r>
              <a:rPr dirty="0" spc="-85"/>
              <a:t>Number</a:t>
            </a:r>
            <a:r>
              <a:rPr dirty="0" spc="-105"/>
              <a:t> </a:t>
            </a:r>
            <a:r>
              <a:rPr dirty="0" spc="-145"/>
              <a:t>vs.</a:t>
            </a:r>
            <a:r>
              <a:rPr dirty="0" spc="-100"/>
              <a:t> </a:t>
            </a:r>
            <a:r>
              <a:rPr dirty="0" spc="-120"/>
              <a:t>Launch</a:t>
            </a:r>
            <a:r>
              <a:rPr dirty="0" spc="-110"/>
              <a:t> </a:t>
            </a:r>
            <a:r>
              <a:rPr dirty="0" spc="-50"/>
              <a:t>Site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643127" y="1533144"/>
            <a:ext cx="8339455" cy="3983990"/>
            <a:chOff x="643127" y="1533144"/>
            <a:chExt cx="8339455" cy="398399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127" y="1533144"/>
              <a:ext cx="8339328" cy="398373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7289" y="1727200"/>
              <a:ext cx="7754108" cy="3397250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pc="45"/>
              <a:t>19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37437" y="1963420"/>
            <a:ext cx="2544445" cy="3094990"/>
          </a:xfrm>
          <a:prstGeom prst="rect">
            <a:avLst/>
          </a:prstGeom>
        </p:spPr>
        <p:txBody>
          <a:bodyPr wrap="square" lIns="0" tIns="182880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839"/>
              </a:lnSpc>
            </a:pPr>
            <a:fld id="{81D60167-4931-47E6-BA6A-407CBD079E47}" type="slidenum">
              <a:rPr dirty="0" spc="75"/>
              <a:t>3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1465580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6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4721225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20"/>
              <a:t>Payload</a:t>
            </a:r>
            <a:r>
              <a:rPr dirty="0" spc="-100"/>
              <a:t> </a:t>
            </a:r>
            <a:r>
              <a:rPr dirty="0" spc="-145"/>
              <a:t>vs.</a:t>
            </a:r>
            <a:r>
              <a:rPr dirty="0" spc="-100"/>
              <a:t> </a:t>
            </a:r>
            <a:r>
              <a:rPr dirty="0" spc="-120"/>
              <a:t>Launch</a:t>
            </a:r>
            <a:r>
              <a:rPr dirty="0" spc="-105"/>
              <a:t> </a:t>
            </a:r>
            <a:r>
              <a:rPr dirty="0" spc="-80"/>
              <a:t>Site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20450" y="1813052"/>
            <a:ext cx="2770505" cy="32200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230504" marR="5080" indent="283210">
              <a:lnSpc>
                <a:spcPct val="100400"/>
              </a:lnSpc>
              <a:spcBef>
                <a:spcPts val="90"/>
              </a:spcBef>
            </a:pPr>
            <a:r>
              <a:rPr dirty="0" sz="1800" spc="-6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dirty="0" sz="18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dirty="0" sz="1800" spc="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dirty="0" sz="1800" spc="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65">
                <a:solidFill>
                  <a:srgbClr val="292929"/>
                </a:solidFill>
                <a:latin typeface="Microsoft Sans Serif"/>
                <a:cs typeface="Microsoft Sans Serif"/>
              </a:rPr>
              <a:t>shows 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once</a:t>
            </a:r>
            <a:r>
              <a:rPr dirty="0" sz="18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pay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load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dirty="0" sz="1800" spc="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dirty="0" sz="1800" spc="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7000kg,</a:t>
            </a:r>
            <a:r>
              <a:rPr dirty="0" sz="1800" spc="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probability</a:t>
            </a:r>
            <a:r>
              <a:rPr dirty="0" sz="1800" spc="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1800" spc="2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95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endParaRPr sz="1800">
              <a:latin typeface="Microsoft Sans Serif"/>
              <a:cs typeface="Microsoft Sans Serif"/>
            </a:endParaRPr>
          </a:p>
          <a:p>
            <a:pPr algn="r" marR="5715">
              <a:lnSpc>
                <a:spcPts val="2090"/>
              </a:lnSpc>
            </a:pP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dirty="0" sz="18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will be</a:t>
            </a:r>
            <a:r>
              <a:rPr dirty="0" sz="18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highly</a:t>
            </a:r>
            <a:endParaRPr sz="1800">
              <a:latin typeface="Microsoft Sans Serif"/>
              <a:cs typeface="Microsoft Sans Serif"/>
            </a:endParaRPr>
          </a:p>
          <a:p>
            <a:pPr algn="r" marR="5715">
              <a:lnSpc>
                <a:spcPct val="100000"/>
              </a:lnSpc>
              <a:spcBef>
                <a:spcPts val="50"/>
              </a:spcBef>
            </a:pP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increased.</a:t>
            </a:r>
            <a:endParaRPr sz="1800">
              <a:latin typeface="Microsoft Sans Serif"/>
              <a:cs typeface="Microsoft Sans Serif"/>
            </a:endParaRPr>
          </a:p>
          <a:p>
            <a:pPr algn="r" marL="12700" marR="5080" indent="231775">
              <a:lnSpc>
                <a:spcPct val="98500"/>
              </a:lnSpc>
              <a:spcBef>
                <a:spcPts val="1470"/>
              </a:spcBef>
            </a:pPr>
            <a:r>
              <a:rPr dirty="0" sz="1800" spc="-90">
                <a:solidFill>
                  <a:srgbClr val="292929"/>
                </a:solidFill>
                <a:latin typeface="Microsoft Sans Serif"/>
                <a:cs typeface="Microsoft Sans Serif"/>
              </a:rPr>
              <a:t>However,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clear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pattern</a:t>
            </a:r>
            <a:r>
              <a:rPr dirty="0" sz="1800" spc="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1800" spc="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80">
                <a:solidFill>
                  <a:srgbClr val="292929"/>
                </a:solidFill>
                <a:latin typeface="Microsoft Sans Serif"/>
                <a:cs typeface="Microsoft Sans Serif"/>
              </a:rPr>
              <a:t>say</a:t>
            </a:r>
            <a:r>
              <a:rPr dirty="0" sz="1800" spc="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dirty="0" sz="18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dirty="0" sz="18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dependent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 to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pay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load</a:t>
            </a:r>
            <a:r>
              <a:rPr dirty="0" sz="18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dirty="0" sz="18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endParaRPr sz="1800">
              <a:latin typeface="Microsoft Sans Serif"/>
              <a:cs typeface="Microsoft Sans Serif"/>
            </a:endParaRPr>
          </a:p>
          <a:p>
            <a:pPr algn="r" marR="5715">
              <a:lnSpc>
                <a:spcPct val="100000"/>
              </a:lnSpc>
              <a:spcBef>
                <a:spcPts val="50"/>
              </a:spcBef>
            </a:pP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3508247" y="1584960"/>
            <a:ext cx="8257540" cy="4097020"/>
            <a:chOff x="3508247" y="1584960"/>
            <a:chExt cx="8257540" cy="409702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8247" y="1584960"/>
              <a:ext cx="8257032" cy="409651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01668" y="1780806"/>
              <a:ext cx="7672070" cy="3507282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pc="45"/>
              <a:t>19</a:t>
            </a:fld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230514" y="1617979"/>
            <a:ext cx="3057525" cy="3637279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12700" marR="5080">
              <a:lnSpc>
                <a:spcPct val="90200"/>
              </a:lnSpc>
              <a:spcBef>
                <a:spcPts val="310"/>
              </a:spcBef>
            </a:pPr>
            <a:r>
              <a:rPr dirty="0" sz="1800">
                <a:latin typeface="Calibri"/>
                <a:cs typeface="Calibri"/>
              </a:rPr>
              <a:t>This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figure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depicted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the </a:t>
            </a:r>
            <a:r>
              <a:rPr dirty="0" sz="1800">
                <a:latin typeface="Calibri"/>
                <a:cs typeface="Calibri"/>
              </a:rPr>
              <a:t>possibility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of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orbits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to </a:t>
            </a:r>
            <a:r>
              <a:rPr dirty="0" sz="1800">
                <a:latin typeface="Calibri"/>
                <a:cs typeface="Calibri"/>
              </a:rPr>
              <a:t>influences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landing </a:t>
            </a:r>
            <a:r>
              <a:rPr dirty="0" sz="1800" spc="-10">
                <a:latin typeface="Calibri"/>
                <a:cs typeface="Calibri"/>
              </a:rPr>
              <a:t>outcomes </a:t>
            </a:r>
            <a:r>
              <a:rPr dirty="0" sz="1800">
                <a:latin typeface="Calibri"/>
                <a:cs typeface="Calibri"/>
              </a:rPr>
              <a:t>as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some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orbits has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100%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success </a:t>
            </a:r>
            <a:r>
              <a:rPr dirty="0" sz="1800">
                <a:latin typeface="Calibri"/>
                <a:cs typeface="Calibri"/>
              </a:rPr>
              <a:t>rate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such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as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SSO,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HEO,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GEO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AND </a:t>
            </a:r>
            <a:r>
              <a:rPr dirty="0" sz="1800" spc="-15">
                <a:latin typeface="Calibri"/>
                <a:cs typeface="Calibri"/>
              </a:rPr>
              <a:t>ES-</a:t>
            </a:r>
            <a:r>
              <a:rPr dirty="0" sz="1800">
                <a:latin typeface="Calibri"/>
                <a:cs typeface="Calibri"/>
              </a:rPr>
              <a:t>L1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while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SO orbit </a:t>
            </a:r>
            <a:r>
              <a:rPr dirty="0" sz="1800" spc="-10">
                <a:latin typeface="Calibri"/>
                <a:cs typeface="Calibri"/>
              </a:rPr>
              <a:t>produced </a:t>
            </a:r>
            <a:r>
              <a:rPr dirty="0" sz="1800">
                <a:latin typeface="Calibri"/>
                <a:cs typeface="Calibri"/>
              </a:rPr>
              <a:t>0%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rate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of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success.</a:t>
            </a:r>
            <a:endParaRPr sz="1800">
              <a:latin typeface="Calibri"/>
              <a:cs typeface="Calibri"/>
            </a:endParaRPr>
          </a:p>
          <a:p>
            <a:pPr marL="12700" marR="27305">
              <a:lnSpc>
                <a:spcPct val="90200"/>
              </a:lnSpc>
              <a:spcBef>
                <a:spcPts val="955"/>
              </a:spcBef>
            </a:pPr>
            <a:r>
              <a:rPr dirty="0" sz="1800" spc="-20">
                <a:latin typeface="Calibri"/>
                <a:cs typeface="Calibri"/>
              </a:rPr>
              <a:t>However,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deeper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analysis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show </a:t>
            </a:r>
            <a:r>
              <a:rPr dirty="0" sz="1800">
                <a:latin typeface="Calibri"/>
                <a:cs typeface="Calibri"/>
              </a:rPr>
              <a:t>that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some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of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this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orbits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has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only </a:t>
            </a:r>
            <a:r>
              <a:rPr dirty="0" sz="1800">
                <a:latin typeface="Calibri"/>
                <a:cs typeface="Calibri"/>
              </a:rPr>
              <a:t>1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occurrence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such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as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GEO,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SO, </a:t>
            </a:r>
            <a:r>
              <a:rPr dirty="0" sz="1800">
                <a:latin typeface="Calibri"/>
                <a:cs typeface="Calibri"/>
              </a:rPr>
              <a:t>HEO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and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ES-</a:t>
            </a:r>
            <a:r>
              <a:rPr dirty="0" sz="1800">
                <a:latin typeface="Calibri"/>
                <a:cs typeface="Calibri"/>
              </a:rPr>
              <a:t>L1</a:t>
            </a:r>
            <a:r>
              <a:rPr dirty="0" sz="1800" spc="40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which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mean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this </a:t>
            </a:r>
            <a:r>
              <a:rPr dirty="0" sz="1800">
                <a:latin typeface="Calibri"/>
                <a:cs typeface="Calibri"/>
              </a:rPr>
              <a:t>data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need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more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dataset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to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see </a:t>
            </a:r>
            <a:r>
              <a:rPr dirty="0" sz="1800">
                <a:latin typeface="Calibri"/>
                <a:cs typeface="Calibri"/>
              </a:rPr>
              <a:t>pattern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or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trend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before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we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draw </a:t>
            </a:r>
            <a:r>
              <a:rPr dirty="0" sz="1800">
                <a:latin typeface="Calibri"/>
                <a:cs typeface="Calibri"/>
              </a:rPr>
              <a:t>any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conclusion.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535930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65"/>
              <a:t>Success</a:t>
            </a:r>
            <a:r>
              <a:rPr dirty="0" spc="15"/>
              <a:t> </a:t>
            </a:r>
            <a:r>
              <a:rPr dirty="0" spc="-145"/>
              <a:t>Rate</a:t>
            </a:r>
            <a:r>
              <a:rPr dirty="0" spc="5"/>
              <a:t> </a:t>
            </a:r>
            <a:r>
              <a:rPr dirty="0" spc="-145"/>
              <a:t>vs.</a:t>
            </a:r>
            <a:r>
              <a:rPr dirty="0" spc="15"/>
              <a:t> </a:t>
            </a:r>
            <a:r>
              <a:rPr dirty="0"/>
              <a:t>Orbit</a:t>
            </a:r>
            <a:r>
              <a:rPr dirty="0" spc="15"/>
              <a:t> </a:t>
            </a:r>
            <a:r>
              <a:rPr dirty="0" spc="-125"/>
              <a:t>Type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707136" y="1478280"/>
            <a:ext cx="7367270" cy="4185285"/>
            <a:chOff x="707136" y="1478280"/>
            <a:chExt cx="7367270" cy="418528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7136" y="1478280"/>
              <a:ext cx="7367016" cy="418490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2337" y="1674241"/>
              <a:ext cx="6780641" cy="3595789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pc="45"/>
              <a:t>19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801995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Flight</a:t>
            </a:r>
            <a:r>
              <a:rPr dirty="0" spc="-60"/>
              <a:t> </a:t>
            </a:r>
            <a:r>
              <a:rPr dirty="0" spc="-85"/>
              <a:t>Number</a:t>
            </a:r>
            <a:r>
              <a:rPr dirty="0" spc="-60"/>
              <a:t> </a:t>
            </a:r>
            <a:r>
              <a:rPr dirty="0" spc="-145"/>
              <a:t>vs.</a:t>
            </a:r>
            <a:r>
              <a:rPr dirty="0" spc="-60"/>
              <a:t> </a:t>
            </a:r>
            <a:r>
              <a:rPr dirty="0"/>
              <a:t>Orbit</a:t>
            </a:r>
            <a:r>
              <a:rPr dirty="0" spc="-60"/>
              <a:t> </a:t>
            </a:r>
            <a:r>
              <a:rPr dirty="0" spc="-120"/>
              <a:t>Type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4355591" y="1441703"/>
            <a:ext cx="7458709" cy="4029710"/>
            <a:chOff x="4355591" y="1441703"/>
            <a:chExt cx="7458709" cy="402971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5591" y="1441703"/>
              <a:ext cx="7458456" cy="402945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1286" y="1635163"/>
              <a:ext cx="6870700" cy="3443604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1047653" y="1654555"/>
            <a:ext cx="3181350" cy="35001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r" marL="60960" marR="5080" indent="410209">
              <a:lnSpc>
                <a:spcPct val="100400"/>
              </a:lnSpc>
              <a:spcBef>
                <a:spcPts val="90"/>
              </a:spcBef>
            </a:pPr>
            <a:r>
              <a:rPr dirty="0" sz="1800" spc="-6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dirty="0" sz="18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dirty="0" sz="1800" spc="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dirty="0" sz="18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6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dirty="0" sz="1800" spc="-60">
                <a:solidFill>
                  <a:srgbClr val="292929"/>
                </a:solidFill>
                <a:latin typeface="Microsoft Sans Serif"/>
                <a:cs typeface="Microsoft Sans Serif"/>
              </a:rPr>
              <a:t>generally,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larger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dirty="0" sz="18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dirty="0" sz="18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7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orbits,</a:t>
            </a:r>
            <a:r>
              <a:rPr dirty="0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5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rate </a:t>
            </a:r>
            <a:r>
              <a:rPr dirty="0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(especially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75">
                <a:solidFill>
                  <a:srgbClr val="292929"/>
                </a:solidFill>
                <a:latin typeface="Microsoft Sans Serif"/>
                <a:cs typeface="Microsoft Sans Serif"/>
              </a:rPr>
              <a:t>LEO</a:t>
            </a:r>
            <a:r>
              <a:rPr dirty="0" sz="18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orbit) 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except</a:t>
            </a:r>
            <a:r>
              <a:rPr dirty="0" sz="1800" spc="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dirty="0" sz="1800" spc="-229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r>
              <a:rPr dirty="0" sz="18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orbit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dirty="0" sz="1800" spc="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depicts</a:t>
            </a:r>
            <a:r>
              <a:rPr dirty="0" sz="1800" spc="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no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dirty="0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dirty="0" sz="18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both</a:t>
            </a:r>
            <a:endParaRPr sz="1800">
              <a:latin typeface="Microsoft Sans Serif"/>
              <a:cs typeface="Microsoft Sans Serif"/>
            </a:endParaRPr>
          </a:p>
          <a:p>
            <a:pPr algn="r" marR="5715">
              <a:lnSpc>
                <a:spcPts val="2090"/>
              </a:lnSpc>
            </a:pP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attributes.</a:t>
            </a:r>
            <a:endParaRPr sz="1800">
              <a:latin typeface="Microsoft Sans Serif"/>
              <a:cs typeface="Microsoft Sans Serif"/>
            </a:endParaRPr>
          </a:p>
          <a:p>
            <a:pPr algn="r" marL="137160" marR="5080" indent="-125095">
              <a:lnSpc>
                <a:spcPct val="100000"/>
              </a:lnSpc>
              <a:spcBef>
                <a:spcPts val="1440"/>
              </a:spcBef>
            </a:pP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dirty="0" sz="1800" spc="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dirty="0" sz="1800" spc="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dirty="0" sz="1800" spc="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6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dirty="0" sz="18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80">
                <a:solidFill>
                  <a:srgbClr val="292929"/>
                </a:solidFill>
                <a:latin typeface="Microsoft Sans Serif"/>
                <a:cs typeface="Microsoft Sans Serif"/>
              </a:rPr>
              <a:t>1</a:t>
            </a:r>
            <a:r>
              <a:rPr dirty="0" sz="1800" spc="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65">
                <a:solidFill>
                  <a:srgbClr val="292929"/>
                </a:solidFill>
                <a:latin typeface="Microsoft Sans Serif"/>
                <a:cs typeface="Microsoft Sans Serif"/>
              </a:rPr>
              <a:t>occurrence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should</a:t>
            </a:r>
            <a:r>
              <a:rPr dirty="0" sz="18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dirty="0" sz="18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dirty="0" sz="18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excluded</a:t>
            </a:r>
            <a:r>
              <a:rPr dirty="0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dirty="0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statement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6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needed</a:t>
            </a:r>
            <a:endParaRPr sz="1800">
              <a:latin typeface="Microsoft Sans Serif"/>
              <a:cs typeface="Microsoft Sans Serif"/>
            </a:endParaRPr>
          </a:p>
          <a:p>
            <a:pPr algn="r" marR="5715">
              <a:lnSpc>
                <a:spcPct val="100000"/>
              </a:lnSpc>
              <a:spcBef>
                <a:spcPts val="25"/>
              </a:spcBef>
            </a:pP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pc="45"/>
              <a:t>19</a:t>
            </a:fld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974469" y="1547876"/>
            <a:ext cx="3203575" cy="28543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dirty="0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Heavier 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dirty="0" sz="1800" spc="-60">
                <a:solidFill>
                  <a:srgbClr val="292929"/>
                </a:solidFill>
                <a:latin typeface="Microsoft Sans Serif"/>
                <a:cs typeface="Microsoft Sans Serif"/>
              </a:rPr>
              <a:t> has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positive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impact</a:t>
            </a:r>
            <a:r>
              <a:rPr dirty="0" sz="1800" spc="-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dirty="0" sz="1800" spc="-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80">
                <a:solidFill>
                  <a:srgbClr val="292929"/>
                </a:solidFill>
                <a:latin typeface="Microsoft Sans Serif"/>
                <a:cs typeface="Microsoft Sans Serif"/>
              </a:rPr>
              <a:t>LEO,</a:t>
            </a:r>
            <a:r>
              <a:rPr dirty="0" sz="18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4">
                <a:solidFill>
                  <a:srgbClr val="292929"/>
                </a:solidFill>
                <a:latin typeface="Microsoft Sans Serif"/>
                <a:cs typeface="Microsoft Sans Serif"/>
              </a:rPr>
              <a:t>ISS</a:t>
            </a:r>
            <a:r>
              <a:rPr dirty="0" sz="18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18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P0</a:t>
            </a:r>
            <a:r>
              <a:rPr dirty="0" sz="18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orbit. </a:t>
            </a:r>
            <a:r>
              <a:rPr dirty="0" sz="1800" spc="-90">
                <a:solidFill>
                  <a:srgbClr val="292929"/>
                </a:solidFill>
                <a:latin typeface="Microsoft Sans Serif"/>
                <a:cs typeface="Microsoft Sans Serif"/>
              </a:rPr>
              <a:t>However,</a:t>
            </a:r>
            <a:r>
              <a:rPr dirty="0" sz="18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5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dirty="0" sz="18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6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negative</a:t>
            </a:r>
            <a:r>
              <a:rPr dirty="0" sz="18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impact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dirty="0" sz="1800" spc="-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65">
                <a:solidFill>
                  <a:srgbClr val="292929"/>
                </a:solidFill>
                <a:latin typeface="Microsoft Sans Serif"/>
                <a:cs typeface="Microsoft Sans Serif"/>
              </a:rPr>
              <a:t>MEO</a:t>
            </a:r>
            <a:r>
              <a:rPr dirty="0" sz="1800" spc="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5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dirty="0" sz="1800" spc="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orbit.</a:t>
            </a:r>
            <a:endParaRPr sz="1800">
              <a:latin typeface="Microsoft Sans Serif"/>
              <a:cs typeface="Microsoft Sans Serif"/>
            </a:endParaRPr>
          </a:p>
          <a:p>
            <a:pPr marL="12700" marR="128270">
              <a:lnSpc>
                <a:spcPct val="102200"/>
              </a:lnSpc>
              <a:spcBef>
                <a:spcPts val="1295"/>
              </a:spcBef>
            </a:pPr>
            <a:r>
              <a:rPr dirty="0" sz="1800" spc="-229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r>
              <a:rPr dirty="0" sz="18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dirty="0" sz="18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90">
                <a:solidFill>
                  <a:srgbClr val="292929"/>
                </a:solidFill>
                <a:latin typeface="Microsoft Sans Serif"/>
                <a:cs typeface="Microsoft Sans Serif"/>
              </a:rPr>
              <a:t>seem</a:t>
            </a:r>
            <a:r>
              <a:rPr dirty="0" sz="18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18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depict</a:t>
            </a:r>
            <a:r>
              <a:rPr dirty="0" sz="18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no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relation</a:t>
            </a:r>
            <a:r>
              <a:rPr dirty="0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attributes.</a:t>
            </a:r>
            <a:endParaRPr sz="1800">
              <a:latin typeface="Microsoft Sans Serif"/>
              <a:cs typeface="Microsoft Sans Serif"/>
            </a:endParaRPr>
          </a:p>
          <a:p>
            <a:pPr marL="12700" marR="58419">
              <a:lnSpc>
                <a:spcPct val="99400"/>
              </a:lnSpc>
              <a:spcBef>
                <a:spcPts val="1455"/>
              </a:spcBef>
            </a:pPr>
            <a:r>
              <a:rPr dirty="0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Meanwhile,</a:t>
            </a:r>
            <a:r>
              <a:rPr dirty="0" sz="18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again,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10">
                <a:solidFill>
                  <a:srgbClr val="292929"/>
                </a:solidFill>
                <a:latin typeface="Microsoft Sans Serif"/>
                <a:cs typeface="Microsoft Sans Serif"/>
              </a:rPr>
              <a:t>SO,</a:t>
            </a:r>
            <a:r>
              <a:rPr dirty="0" sz="18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40">
                <a:solidFill>
                  <a:srgbClr val="292929"/>
                </a:solidFill>
                <a:latin typeface="Microsoft Sans Serif"/>
                <a:cs typeface="Microsoft Sans Serif"/>
              </a:rPr>
              <a:t>GEO</a:t>
            </a:r>
            <a:r>
              <a:rPr dirty="0" sz="18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dirty="0" sz="1800" spc="-195">
                <a:solidFill>
                  <a:srgbClr val="292929"/>
                </a:solidFill>
                <a:latin typeface="Microsoft Sans Serif"/>
                <a:cs typeface="Microsoft Sans Serif"/>
              </a:rPr>
              <a:t>HEO</a:t>
            </a:r>
            <a:r>
              <a:rPr dirty="0" sz="18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need</a:t>
            </a:r>
            <a:r>
              <a:rPr dirty="0" sz="1800" spc="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dirty="0" sz="1800" spc="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r>
              <a:rPr dirty="0" sz="1800" spc="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dirty="0" sz="1800" spc="-9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dirty="0" sz="18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pattern or</a:t>
            </a:r>
            <a:r>
              <a:rPr dirty="0" sz="18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trend.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4511040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20"/>
              <a:t>Payload</a:t>
            </a:r>
            <a:r>
              <a:rPr dirty="0" spc="-40"/>
              <a:t> </a:t>
            </a:r>
            <a:r>
              <a:rPr dirty="0" spc="-145"/>
              <a:t>vs.</a:t>
            </a:r>
            <a:r>
              <a:rPr dirty="0" spc="-35"/>
              <a:t> </a:t>
            </a:r>
            <a:r>
              <a:rPr dirty="0"/>
              <a:t>Orbit</a:t>
            </a:r>
            <a:r>
              <a:rPr dirty="0" spc="-30"/>
              <a:t> </a:t>
            </a:r>
            <a:r>
              <a:rPr dirty="0" spc="-155"/>
              <a:t>Type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576072" y="1322832"/>
            <a:ext cx="7458709" cy="4410710"/>
            <a:chOff x="576072" y="1322832"/>
            <a:chExt cx="7458709" cy="441071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1322832"/>
              <a:ext cx="7458456" cy="441045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1517650"/>
              <a:ext cx="6870700" cy="3822700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pc="45"/>
              <a:t>19</a:t>
            </a:fld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450672" y="1825494"/>
            <a:ext cx="887730" cy="434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225"/>
              </a:lnSpc>
            </a:pPr>
            <a:r>
              <a:rPr dirty="0" sz="2800">
                <a:latin typeface="Arial"/>
                <a:cs typeface="Arial"/>
              </a:rPr>
              <a:t>•</a:t>
            </a:r>
            <a:r>
              <a:rPr dirty="0" sz="2800" spc="40">
                <a:latin typeface="Arial"/>
                <a:cs typeface="Arial"/>
              </a:rPr>
              <a:t> </a:t>
            </a:r>
            <a:r>
              <a:rPr dirty="0" sz="2800" spc="-30">
                <a:latin typeface="Calibri"/>
                <a:cs typeface="Calibri"/>
              </a:rPr>
              <a:t>JDJD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746750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20"/>
              <a:t>Launch</a:t>
            </a:r>
            <a:r>
              <a:rPr dirty="0" spc="-40"/>
              <a:t> </a:t>
            </a:r>
            <a:r>
              <a:rPr dirty="0" spc="-265"/>
              <a:t>Success</a:t>
            </a:r>
            <a:r>
              <a:rPr dirty="0" spc="20"/>
              <a:t> </a:t>
            </a:r>
            <a:r>
              <a:rPr dirty="0" spc="-160"/>
              <a:t>Yearly</a:t>
            </a:r>
            <a:r>
              <a:rPr dirty="0"/>
              <a:t> </a:t>
            </a:r>
            <a:r>
              <a:rPr dirty="0" spc="-125"/>
              <a:t>Trend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3694176" y="1371600"/>
            <a:ext cx="7873365" cy="4453255"/>
            <a:chOff x="3694176" y="1371600"/>
            <a:chExt cx="7873365" cy="445325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94176" y="1371600"/>
              <a:ext cx="7872983" cy="445312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88955" y="1567675"/>
              <a:ext cx="7285735" cy="3863644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966825" y="1563115"/>
            <a:ext cx="2657475" cy="2522220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algn="just" marL="237490" marR="5080" indent="-177800">
              <a:lnSpc>
                <a:spcPct val="90000"/>
              </a:lnSpc>
              <a:spcBef>
                <a:spcPts val="315"/>
              </a:spcBef>
            </a:pPr>
            <a:r>
              <a:rPr dirty="0" sz="1800">
                <a:latin typeface="Calibri"/>
                <a:cs typeface="Calibri"/>
              </a:rPr>
              <a:t>This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figures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clearly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depicted </a:t>
            </a:r>
            <a:r>
              <a:rPr dirty="0" sz="1800">
                <a:latin typeface="Calibri"/>
                <a:cs typeface="Calibri"/>
              </a:rPr>
              <a:t>and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increasing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trend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from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year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2013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until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2020.</a:t>
            </a:r>
            <a:endParaRPr sz="1800">
              <a:latin typeface="Calibri"/>
              <a:cs typeface="Calibri"/>
            </a:endParaRPr>
          </a:p>
          <a:p>
            <a:pPr algn="r" marL="386080" marR="6985" indent="-374015">
              <a:lnSpc>
                <a:spcPct val="90300"/>
              </a:lnSpc>
              <a:spcBef>
                <a:spcPts val="955"/>
              </a:spcBef>
            </a:pPr>
            <a:r>
              <a:rPr dirty="0" sz="1800">
                <a:latin typeface="Calibri"/>
                <a:cs typeface="Calibri"/>
              </a:rPr>
              <a:t>If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this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trend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continue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for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the </a:t>
            </a:r>
            <a:r>
              <a:rPr dirty="0" sz="1800">
                <a:latin typeface="Calibri"/>
                <a:cs typeface="Calibri"/>
              </a:rPr>
              <a:t>next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year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onward.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The </a:t>
            </a:r>
            <a:r>
              <a:rPr dirty="0" sz="1800">
                <a:latin typeface="Calibri"/>
                <a:cs typeface="Calibri"/>
              </a:rPr>
              <a:t>success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rate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will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steadily </a:t>
            </a:r>
            <a:r>
              <a:rPr dirty="0" sz="1800">
                <a:latin typeface="Calibri"/>
                <a:cs typeface="Calibri"/>
              </a:rPr>
              <a:t>increase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until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reaching </a:t>
            </a:r>
            <a:r>
              <a:rPr dirty="0" sz="1800">
                <a:latin typeface="Calibri"/>
                <a:cs typeface="Calibri"/>
              </a:rPr>
              <a:t>1/100% success </a:t>
            </a:r>
            <a:r>
              <a:rPr dirty="0" sz="1800" spc="-20">
                <a:latin typeface="Calibri"/>
                <a:cs typeface="Calibri"/>
              </a:rPr>
              <a:t>rate.</a:t>
            </a:r>
            <a:endParaRPr sz="1800">
              <a:latin typeface="Calibri"/>
              <a:cs typeface="Calibri"/>
            </a:endParaRPr>
          </a:p>
          <a:p>
            <a:pPr algn="r" marR="6350">
              <a:lnSpc>
                <a:spcPct val="100000"/>
              </a:lnSpc>
              <a:spcBef>
                <a:spcPts val="740"/>
              </a:spcBef>
            </a:pPr>
            <a:r>
              <a:rPr dirty="0" sz="180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pc="45"/>
              <a:t>19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10424" y="1655571"/>
            <a:ext cx="7825740" cy="665480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12700" marR="5080">
              <a:lnSpc>
                <a:spcPts val="2400"/>
              </a:lnSpc>
              <a:spcBef>
                <a:spcPts val="380"/>
              </a:spcBef>
            </a:pPr>
            <a:r>
              <a:rPr dirty="0" sz="2200" spc="-254">
                <a:latin typeface="Microsoft Sans Serif"/>
                <a:cs typeface="Microsoft Sans Serif"/>
              </a:rPr>
              <a:t>We</a:t>
            </a:r>
            <a:r>
              <a:rPr dirty="0" sz="2200" spc="75">
                <a:latin typeface="Microsoft Sans Serif"/>
                <a:cs typeface="Microsoft Sans Serif"/>
              </a:rPr>
              <a:t> </a:t>
            </a:r>
            <a:r>
              <a:rPr dirty="0" sz="2200" spc="-50">
                <a:latin typeface="Microsoft Sans Serif"/>
                <a:cs typeface="Microsoft Sans Serif"/>
              </a:rPr>
              <a:t>used</a:t>
            </a:r>
            <a:r>
              <a:rPr dirty="0" sz="2200" spc="-100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the</a:t>
            </a:r>
            <a:r>
              <a:rPr dirty="0" sz="2200" spc="-55">
                <a:latin typeface="Microsoft Sans Serif"/>
                <a:cs typeface="Microsoft Sans Serif"/>
              </a:rPr>
              <a:t> </a:t>
            </a:r>
            <a:r>
              <a:rPr dirty="0" sz="2200" spc="-60">
                <a:latin typeface="Microsoft Sans Serif"/>
                <a:cs typeface="Microsoft Sans Serif"/>
              </a:rPr>
              <a:t>key</a:t>
            </a:r>
            <a:r>
              <a:rPr dirty="0" sz="2200" spc="-20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word</a:t>
            </a:r>
            <a:r>
              <a:rPr dirty="0" sz="2200" spc="-25">
                <a:latin typeface="Microsoft Sans Serif"/>
                <a:cs typeface="Microsoft Sans Serif"/>
              </a:rPr>
              <a:t> </a:t>
            </a:r>
            <a:r>
              <a:rPr dirty="0" baseline="1291" sz="3225" spc="-75" b="1">
                <a:latin typeface="Trebuchet MS"/>
                <a:cs typeface="Trebuchet MS"/>
              </a:rPr>
              <a:t>DISTINCT</a:t>
            </a:r>
            <a:r>
              <a:rPr dirty="0" baseline="1291" sz="3225" spc="-135" b="1">
                <a:latin typeface="Trebuchet MS"/>
                <a:cs typeface="Trebuchet MS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to</a:t>
            </a:r>
            <a:r>
              <a:rPr dirty="0" sz="2200" spc="-25">
                <a:latin typeface="Microsoft Sans Serif"/>
                <a:cs typeface="Microsoft Sans Serif"/>
              </a:rPr>
              <a:t> </a:t>
            </a:r>
            <a:r>
              <a:rPr dirty="0" sz="2200" spc="-40">
                <a:latin typeface="Microsoft Sans Serif"/>
                <a:cs typeface="Microsoft Sans Serif"/>
              </a:rPr>
              <a:t>show</a:t>
            </a:r>
            <a:r>
              <a:rPr dirty="0" sz="2200" spc="-25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only</a:t>
            </a:r>
            <a:r>
              <a:rPr dirty="0" sz="2200" spc="-20">
                <a:latin typeface="Microsoft Sans Serif"/>
                <a:cs typeface="Microsoft Sans Serif"/>
              </a:rPr>
              <a:t> </a:t>
            </a:r>
            <a:r>
              <a:rPr dirty="0" sz="2200" spc="-25">
                <a:latin typeface="Microsoft Sans Serif"/>
                <a:cs typeface="Microsoft Sans Serif"/>
              </a:rPr>
              <a:t>unique </a:t>
            </a:r>
            <a:r>
              <a:rPr dirty="0" sz="2200" spc="-50">
                <a:latin typeface="Microsoft Sans Serif"/>
                <a:cs typeface="Microsoft Sans Serif"/>
              </a:rPr>
              <a:t>launch</a:t>
            </a:r>
            <a:r>
              <a:rPr dirty="0" sz="2200" spc="-30">
                <a:latin typeface="Microsoft Sans Serif"/>
                <a:cs typeface="Microsoft Sans Serif"/>
              </a:rPr>
              <a:t> </a:t>
            </a:r>
            <a:r>
              <a:rPr dirty="0" sz="2200" spc="-10">
                <a:latin typeface="Microsoft Sans Serif"/>
                <a:cs typeface="Microsoft Sans Serif"/>
              </a:rPr>
              <a:t>sites </a:t>
            </a:r>
            <a:r>
              <a:rPr dirty="0" sz="2200">
                <a:latin typeface="Microsoft Sans Serif"/>
                <a:cs typeface="Microsoft Sans Serif"/>
              </a:rPr>
              <a:t>from</a:t>
            </a:r>
            <a:r>
              <a:rPr dirty="0" sz="2200" spc="-50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the</a:t>
            </a:r>
            <a:r>
              <a:rPr dirty="0" sz="2200" spc="-20">
                <a:latin typeface="Microsoft Sans Serif"/>
                <a:cs typeface="Microsoft Sans Serif"/>
              </a:rPr>
              <a:t> </a:t>
            </a:r>
            <a:r>
              <a:rPr dirty="0" sz="2200" spc="-150">
                <a:latin typeface="Microsoft Sans Serif"/>
                <a:cs typeface="Microsoft Sans Serif"/>
              </a:rPr>
              <a:t>SpaceX</a:t>
            </a:r>
            <a:r>
              <a:rPr dirty="0" sz="2200">
                <a:latin typeface="Microsoft Sans Serif"/>
                <a:cs typeface="Microsoft Sans Serif"/>
              </a:rPr>
              <a:t> </a:t>
            </a:r>
            <a:r>
              <a:rPr dirty="0" sz="2200" spc="-20">
                <a:latin typeface="Microsoft Sans Serif"/>
                <a:cs typeface="Microsoft Sans Serif"/>
              </a:rPr>
              <a:t>data.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4492625" cy="589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00">
                <a:solidFill>
                  <a:srgbClr val="0B49CB"/>
                </a:solidFill>
                <a:latin typeface="Microsoft Sans Serif"/>
                <a:cs typeface="Microsoft Sans Serif"/>
              </a:rPr>
              <a:t>All</a:t>
            </a:r>
            <a:r>
              <a:rPr dirty="0" sz="3700" spc="-9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dirty="0" sz="3700" spc="-120">
                <a:solidFill>
                  <a:srgbClr val="0B49CB"/>
                </a:solidFill>
                <a:latin typeface="Microsoft Sans Serif"/>
                <a:cs typeface="Microsoft Sans Serif"/>
              </a:rPr>
              <a:t>Launch</a:t>
            </a:r>
            <a:r>
              <a:rPr dirty="0" sz="3700" spc="-9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dirty="0" sz="3700" spc="-60">
                <a:solidFill>
                  <a:srgbClr val="0B49CB"/>
                </a:solidFill>
                <a:latin typeface="Microsoft Sans Serif"/>
                <a:cs typeface="Microsoft Sans Serif"/>
              </a:rPr>
              <a:t>Site</a:t>
            </a:r>
            <a:r>
              <a:rPr dirty="0" sz="3700" spc="-85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dirty="0" sz="3700" spc="-190">
                <a:solidFill>
                  <a:srgbClr val="0B49CB"/>
                </a:solidFill>
                <a:latin typeface="Microsoft Sans Serif"/>
                <a:cs typeface="Microsoft Sans Serif"/>
              </a:rPr>
              <a:t>Names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838200" y="2423160"/>
            <a:ext cx="8930640" cy="3853179"/>
            <a:chOff x="838200" y="2423160"/>
            <a:chExt cx="8930640" cy="3853179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" y="2423160"/>
              <a:ext cx="8930640" cy="385267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1684" y="2618460"/>
              <a:ext cx="8343900" cy="3263893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pc="45"/>
              <a:t>19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10072" y="1844547"/>
            <a:ext cx="7793355" cy="69342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ts val="2620"/>
              </a:lnSpc>
              <a:spcBef>
                <a:spcPts val="204"/>
              </a:spcBef>
            </a:pPr>
            <a:r>
              <a:rPr dirty="0" sz="2200" spc="-254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dirty="0" sz="2200" spc="-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 display </a:t>
            </a:r>
            <a:r>
              <a:rPr dirty="0" sz="2200" spc="95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sites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dirty="0" sz="22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dirty="0" sz="22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`CCA`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7277734" cy="589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00" spc="-120">
                <a:solidFill>
                  <a:srgbClr val="0B49CB"/>
                </a:solidFill>
                <a:latin typeface="Microsoft Sans Serif"/>
                <a:cs typeface="Microsoft Sans Serif"/>
              </a:rPr>
              <a:t>Launch</a:t>
            </a:r>
            <a:r>
              <a:rPr dirty="0" sz="3700" spc="-13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dirty="0" sz="3700" spc="-60">
                <a:solidFill>
                  <a:srgbClr val="0B49CB"/>
                </a:solidFill>
                <a:latin typeface="Microsoft Sans Serif"/>
                <a:cs typeface="Microsoft Sans Serif"/>
              </a:rPr>
              <a:t>Site</a:t>
            </a:r>
            <a:r>
              <a:rPr dirty="0" sz="3700" spc="-8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dirty="0" sz="3700" spc="-210">
                <a:solidFill>
                  <a:srgbClr val="0B49CB"/>
                </a:solidFill>
                <a:latin typeface="Microsoft Sans Serif"/>
                <a:cs typeface="Microsoft Sans Serif"/>
              </a:rPr>
              <a:t>Names</a:t>
            </a:r>
            <a:r>
              <a:rPr dirty="0" sz="3700" spc="-35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dirty="0" sz="3700" spc="-25">
                <a:solidFill>
                  <a:srgbClr val="0B49CB"/>
                </a:solidFill>
                <a:latin typeface="Microsoft Sans Serif"/>
                <a:cs typeface="Microsoft Sans Serif"/>
              </a:rPr>
              <a:t>Begin</a:t>
            </a:r>
            <a:r>
              <a:rPr dirty="0" sz="3700" spc="-85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dirty="0" sz="3700">
                <a:solidFill>
                  <a:srgbClr val="0B49CB"/>
                </a:solidFill>
                <a:latin typeface="Microsoft Sans Serif"/>
                <a:cs typeface="Microsoft Sans Serif"/>
              </a:rPr>
              <a:t>with</a:t>
            </a:r>
            <a:r>
              <a:rPr dirty="0" sz="3700" spc="-8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dirty="0" sz="3700" spc="-165">
                <a:solidFill>
                  <a:srgbClr val="0B49CB"/>
                </a:solidFill>
                <a:latin typeface="Microsoft Sans Serif"/>
                <a:cs typeface="Microsoft Sans Serif"/>
              </a:rPr>
              <a:t>'CCA'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673608" y="2670048"/>
            <a:ext cx="9055735" cy="3493135"/>
            <a:chOff x="673608" y="2670048"/>
            <a:chExt cx="9055735" cy="349313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608" y="2670048"/>
              <a:ext cx="9055608" cy="349300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266" y="2863521"/>
              <a:ext cx="8470239" cy="2907144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pc="45"/>
              <a:t>19</a:t>
            </a:fld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04167" y="1753107"/>
            <a:ext cx="7545705" cy="69024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225"/>
              </a:spcBef>
            </a:pPr>
            <a:r>
              <a:rPr dirty="0" sz="2200" spc="-254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dirty="0" sz="2200" spc="-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10">
                <a:solidFill>
                  <a:srgbClr val="292929"/>
                </a:solidFill>
                <a:latin typeface="Microsoft Sans Serif"/>
                <a:cs typeface="Microsoft Sans Serif"/>
              </a:rPr>
              <a:t>NASA 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45596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below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3856990" cy="589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00" spc="-75">
                <a:solidFill>
                  <a:srgbClr val="0B49CB"/>
                </a:solidFill>
                <a:latin typeface="Microsoft Sans Serif"/>
                <a:cs typeface="Microsoft Sans Serif"/>
              </a:rPr>
              <a:t>Total</a:t>
            </a:r>
            <a:r>
              <a:rPr dirty="0" sz="3700" spc="-13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dirty="0" sz="3700" spc="-120">
                <a:solidFill>
                  <a:srgbClr val="0B49CB"/>
                </a:solidFill>
                <a:latin typeface="Microsoft Sans Serif"/>
                <a:cs typeface="Microsoft Sans Serif"/>
              </a:rPr>
              <a:t>Payload</a:t>
            </a:r>
            <a:r>
              <a:rPr dirty="0" sz="3700" spc="-13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dirty="0" sz="3700" spc="-195">
                <a:solidFill>
                  <a:srgbClr val="0B49CB"/>
                </a:solidFill>
                <a:latin typeface="Microsoft Sans Serif"/>
                <a:cs typeface="Microsoft Sans Serif"/>
              </a:rPr>
              <a:t>Mass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731519" y="2755392"/>
            <a:ext cx="8806180" cy="3469004"/>
            <a:chOff x="731519" y="2755392"/>
            <a:chExt cx="8806180" cy="3469004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1519" y="2755392"/>
              <a:ext cx="8805672" cy="346862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5427" y="2951416"/>
              <a:ext cx="8218563" cy="2880008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pc="45"/>
              <a:t>19</a:t>
            </a:fld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8751" y="1845564"/>
            <a:ext cx="730567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235">
                <a:latin typeface="Microsoft Sans Serif"/>
                <a:cs typeface="Microsoft Sans Serif"/>
              </a:rPr>
              <a:t>We</a:t>
            </a:r>
            <a:r>
              <a:rPr dirty="0" sz="2000" spc="65">
                <a:latin typeface="Microsoft Sans Serif"/>
                <a:cs typeface="Microsoft Sans Serif"/>
              </a:rPr>
              <a:t> </a:t>
            </a:r>
            <a:r>
              <a:rPr dirty="0" sz="2000" spc="-45">
                <a:latin typeface="Microsoft Sans Serif"/>
                <a:cs typeface="Microsoft Sans Serif"/>
              </a:rPr>
              <a:t>calculated</a:t>
            </a:r>
            <a:r>
              <a:rPr dirty="0" sz="2000" spc="-90">
                <a:latin typeface="Microsoft Sans Serif"/>
                <a:cs typeface="Microsoft Sans Serif"/>
              </a:rPr>
              <a:t> </a:t>
            </a:r>
            <a:r>
              <a:rPr dirty="0" sz="2000">
                <a:latin typeface="Microsoft Sans Serif"/>
                <a:cs typeface="Microsoft Sans Serif"/>
              </a:rPr>
              <a:t>the</a:t>
            </a:r>
            <a:r>
              <a:rPr dirty="0" sz="2000" spc="-130">
                <a:latin typeface="Microsoft Sans Serif"/>
                <a:cs typeface="Microsoft Sans Serif"/>
              </a:rPr>
              <a:t> </a:t>
            </a:r>
            <a:r>
              <a:rPr dirty="0" sz="2000" spc="-85">
                <a:latin typeface="Microsoft Sans Serif"/>
                <a:cs typeface="Microsoft Sans Serif"/>
              </a:rPr>
              <a:t>average</a:t>
            </a:r>
            <a:r>
              <a:rPr dirty="0" sz="2000" spc="-45">
                <a:latin typeface="Microsoft Sans Serif"/>
                <a:cs typeface="Microsoft Sans Serif"/>
              </a:rPr>
              <a:t> </a:t>
            </a:r>
            <a:r>
              <a:rPr dirty="0" sz="2000" spc="-30">
                <a:latin typeface="Microsoft Sans Serif"/>
                <a:cs typeface="Microsoft Sans Serif"/>
              </a:rPr>
              <a:t>payload</a:t>
            </a:r>
            <a:r>
              <a:rPr dirty="0" sz="2000" spc="-45">
                <a:latin typeface="Microsoft Sans Serif"/>
                <a:cs typeface="Microsoft Sans Serif"/>
              </a:rPr>
              <a:t> </a:t>
            </a:r>
            <a:r>
              <a:rPr dirty="0" sz="2000" spc="-110">
                <a:latin typeface="Microsoft Sans Serif"/>
                <a:cs typeface="Microsoft Sans Serif"/>
              </a:rPr>
              <a:t>mass</a:t>
            </a:r>
            <a:r>
              <a:rPr dirty="0" sz="2000" spc="-25">
                <a:latin typeface="Microsoft Sans Serif"/>
                <a:cs typeface="Microsoft Sans Serif"/>
              </a:rPr>
              <a:t> carried</a:t>
            </a:r>
            <a:r>
              <a:rPr dirty="0" sz="2000" spc="-40">
                <a:latin typeface="Microsoft Sans Serif"/>
                <a:cs typeface="Microsoft Sans Serif"/>
              </a:rPr>
              <a:t> </a:t>
            </a:r>
            <a:r>
              <a:rPr dirty="0" sz="2000">
                <a:latin typeface="Microsoft Sans Serif"/>
                <a:cs typeface="Microsoft Sans Serif"/>
              </a:rPr>
              <a:t>by</a:t>
            </a:r>
            <a:r>
              <a:rPr dirty="0" sz="2000" spc="-45">
                <a:latin typeface="Microsoft Sans Serif"/>
                <a:cs typeface="Microsoft Sans Serif"/>
              </a:rPr>
              <a:t> </a:t>
            </a:r>
            <a:r>
              <a:rPr dirty="0" sz="2000">
                <a:latin typeface="Microsoft Sans Serif"/>
                <a:cs typeface="Microsoft Sans Serif"/>
              </a:rPr>
              <a:t>booster</a:t>
            </a:r>
            <a:r>
              <a:rPr dirty="0" sz="2000" spc="-45">
                <a:latin typeface="Microsoft Sans Serif"/>
                <a:cs typeface="Microsoft Sans Serif"/>
              </a:rPr>
              <a:t> </a:t>
            </a:r>
            <a:r>
              <a:rPr dirty="0" sz="2000" spc="-10">
                <a:latin typeface="Microsoft Sans Serif"/>
                <a:cs typeface="Microsoft Sans Serif"/>
              </a:rPr>
              <a:t>version </a:t>
            </a:r>
            <a:r>
              <a:rPr dirty="0" sz="2000">
                <a:latin typeface="Microsoft Sans Serif"/>
                <a:cs typeface="Microsoft Sans Serif"/>
              </a:rPr>
              <a:t>F9</a:t>
            </a:r>
            <a:r>
              <a:rPr dirty="0" sz="2000" spc="10">
                <a:latin typeface="Microsoft Sans Serif"/>
                <a:cs typeface="Microsoft Sans Serif"/>
              </a:rPr>
              <a:t> </a:t>
            </a:r>
            <a:r>
              <a:rPr dirty="0" sz="2000">
                <a:latin typeface="Microsoft Sans Serif"/>
                <a:cs typeface="Microsoft Sans Serif"/>
              </a:rPr>
              <a:t>v1.1</a:t>
            </a:r>
            <a:r>
              <a:rPr dirty="0" sz="2000" spc="15">
                <a:latin typeface="Microsoft Sans Serif"/>
                <a:cs typeface="Microsoft Sans Serif"/>
              </a:rPr>
              <a:t> </a:t>
            </a:r>
            <a:r>
              <a:rPr dirty="0" sz="2000" spc="-85">
                <a:latin typeface="Microsoft Sans Serif"/>
                <a:cs typeface="Microsoft Sans Serif"/>
              </a:rPr>
              <a:t>as</a:t>
            </a:r>
            <a:r>
              <a:rPr dirty="0" sz="2000" spc="5">
                <a:latin typeface="Microsoft Sans Serif"/>
                <a:cs typeface="Microsoft Sans Serif"/>
              </a:rPr>
              <a:t> </a:t>
            </a:r>
            <a:r>
              <a:rPr dirty="0" sz="2000" spc="45">
                <a:latin typeface="Microsoft Sans Serif"/>
                <a:cs typeface="Microsoft Sans Serif"/>
              </a:rPr>
              <a:t>2928.4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30"/>
              <a:t>Average</a:t>
            </a:r>
            <a:r>
              <a:rPr dirty="0" spc="-95"/>
              <a:t> </a:t>
            </a:r>
            <a:r>
              <a:rPr dirty="0" spc="-120"/>
              <a:t>Payload</a:t>
            </a:r>
            <a:r>
              <a:rPr dirty="0" spc="-70"/>
              <a:t> </a:t>
            </a:r>
            <a:r>
              <a:rPr dirty="0" spc="-195"/>
              <a:t>Mass</a:t>
            </a:r>
            <a:r>
              <a:rPr dirty="0" spc="-50"/>
              <a:t> </a:t>
            </a:r>
            <a:r>
              <a:rPr dirty="0"/>
              <a:t>by</a:t>
            </a:r>
            <a:r>
              <a:rPr dirty="0" spc="-65"/>
              <a:t> </a:t>
            </a:r>
            <a:r>
              <a:rPr dirty="0"/>
              <a:t>F9</a:t>
            </a:r>
            <a:r>
              <a:rPr dirty="0" spc="-70"/>
              <a:t> </a:t>
            </a:r>
            <a:r>
              <a:rPr dirty="0" spc="-20"/>
              <a:t>v1.1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576072" y="2615183"/>
            <a:ext cx="8708390" cy="3435350"/>
            <a:chOff x="576072" y="2615183"/>
            <a:chExt cx="8708390" cy="343535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2615183"/>
              <a:ext cx="8708136" cy="343509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2810680"/>
              <a:ext cx="8121322" cy="2845930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pc="45"/>
              <a:t>19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23351" y="1391411"/>
            <a:ext cx="8561070" cy="1217295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0"/>
              </a:spcBef>
            </a:pPr>
            <a:r>
              <a:rPr dirty="0" sz="2000" spc="-235">
                <a:latin typeface="Microsoft Sans Serif"/>
                <a:cs typeface="Microsoft Sans Serif"/>
              </a:rPr>
              <a:t>We</a:t>
            </a:r>
            <a:r>
              <a:rPr dirty="0" sz="2000" spc="65">
                <a:latin typeface="Microsoft Sans Serif"/>
                <a:cs typeface="Microsoft Sans Serif"/>
              </a:rPr>
              <a:t> </a:t>
            </a:r>
            <a:r>
              <a:rPr dirty="0" sz="2000" spc="-60">
                <a:latin typeface="Microsoft Sans Serif"/>
                <a:cs typeface="Microsoft Sans Serif"/>
              </a:rPr>
              <a:t>use </a:t>
            </a:r>
            <a:r>
              <a:rPr dirty="0" sz="2000">
                <a:latin typeface="Microsoft Sans Serif"/>
                <a:cs typeface="Microsoft Sans Serif"/>
              </a:rPr>
              <a:t>the</a:t>
            </a:r>
            <a:r>
              <a:rPr dirty="0" sz="2000" spc="5">
                <a:latin typeface="Microsoft Sans Serif"/>
                <a:cs typeface="Microsoft Sans Serif"/>
              </a:rPr>
              <a:t> </a:t>
            </a:r>
            <a:r>
              <a:rPr dirty="0" sz="2000" spc="-60">
                <a:latin typeface="Microsoft Sans Serif"/>
                <a:cs typeface="Microsoft Sans Serif"/>
              </a:rPr>
              <a:t>min()</a:t>
            </a:r>
            <a:r>
              <a:rPr dirty="0" sz="2000">
                <a:latin typeface="Microsoft Sans Serif"/>
                <a:cs typeface="Microsoft Sans Serif"/>
              </a:rPr>
              <a:t> </a:t>
            </a:r>
            <a:r>
              <a:rPr dirty="0" sz="2000" spc="-10">
                <a:latin typeface="Microsoft Sans Serif"/>
                <a:cs typeface="Microsoft Sans Serif"/>
              </a:rPr>
              <a:t>function</a:t>
            </a:r>
            <a:r>
              <a:rPr dirty="0" sz="2000">
                <a:latin typeface="Microsoft Sans Serif"/>
                <a:cs typeface="Microsoft Sans Serif"/>
              </a:rPr>
              <a:t> to</a:t>
            </a:r>
            <a:r>
              <a:rPr dirty="0" sz="2000" spc="5">
                <a:latin typeface="Microsoft Sans Serif"/>
                <a:cs typeface="Microsoft Sans Serif"/>
              </a:rPr>
              <a:t> </a:t>
            </a:r>
            <a:r>
              <a:rPr dirty="0" sz="2000">
                <a:latin typeface="Microsoft Sans Serif"/>
                <a:cs typeface="Microsoft Sans Serif"/>
              </a:rPr>
              <a:t>find</a:t>
            </a:r>
            <a:r>
              <a:rPr dirty="0" sz="2000" spc="5">
                <a:latin typeface="Microsoft Sans Serif"/>
                <a:cs typeface="Microsoft Sans Serif"/>
              </a:rPr>
              <a:t> </a:t>
            </a:r>
            <a:r>
              <a:rPr dirty="0" sz="2000">
                <a:latin typeface="Microsoft Sans Serif"/>
                <a:cs typeface="Microsoft Sans Serif"/>
              </a:rPr>
              <a:t>the</a:t>
            </a:r>
            <a:r>
              <a:rPr dirty="0" sz="2000" spc="5">
                <a:latin typeface="Microsoft Sans Serif"/>
                <a:cs typeface="Microsoft Sans Serif"/>
              </a:rPr>
              <a:t> </a:t>
            </a:r>
            <a:r>
              <a:rPr dirty="0" sz="2000" spc="-10">
                <a:latin typeface="Microsoft Sans Serif"/>
                <a:cs typeface="Microsoft Sans Serif"/>
              </a:rPr>
              <a:t>result</a:t>
            </a:r>
            <a:endParaRPr sz="2000">
              <a:latin typeface="Microsoft Sans Serif"/>
              <a:cs typeface="Microsoft Sans Serif"/>
            </a:endParaRPr>
          </a:p>
          <a:p>
            <a:pPr marL="38100" marR="30480">
              <a:lnSpc>
                <a:spcPts val="2180"/>
              </a:lnSpc>
              <a:spcBef>
                <a:spcPts val="1455"/>
              </a:spcBef>
            </a:pPr>
            <a:r>
              <a:rPr dirty="0" sz="2000" spc="-235">
                <a:latin typeface="Microsoft Sans Serif"/>
                <a:cs typeface="Microsoft Sans Serif"/>
              </a:rPr>
              <a:t>We</a:t>
            </a:r>
            <a:r>
              <a:rPr dirty="0" sz="2000" spc="65">
                <a:latin typeface="Microsoft Sans Serif"/>
                <a:cs typeface="Microsoft Sans Serif"/>
              </a:rPr>
              <a:t> </a:t>
            </a:r>
            <a:r>
              <a:rPr dirty="0" sz="2000" spc="-35">
                <a:latin typeface="Microsoft Sans Serif"/>
                <a:cs typeface="Microsoft Sans Serif"/>
              </a:rPr>
              <a:t>observed</a:t>
            </a:r>
            <a:r>
              <a:rPr dirty="0" sz="2000" spc="-60">
                <a:latin typeface="Microsoft Sans Serif"/>
                <a:cs typeface="Microsoft Sans Serif"/>
              </a:rPr>
              <a:t> </a:t>
            </a:r>
            <a:r>
              <a:rPr dirty="0" sz="2000">
                <a:latin typeface="Microsoft Sans Serif"/>
                <a:cs typeface="Microsoft Sans Serif"/>
              </a:rPr>
              <a:t>that</a:t>
            </a:r>
            <a:r>
              <a:rPr dirty="0" sz="2000" spc="5">
                <a:latin typeface="Microsoft Sans Serif"/>
                <a:cs typeface="Microsoft Sans Serif"/>
              </a:rPr>
              <a:t> </a:t>
            </a:r>
            <a:r>
              <a:rPr dirty="0" sz="2000">
                <a:latin typeface="Microsoft Sans Serif"/>
                <a:cs typeface="Microsoft Sans Serif"/>
              </a:rPr>
              <a:t>the </a:t>
            </a:r>
            <a:r>
              <a:rPr dirty="0" sz="2000" spc="-25">
                <a:latin typeface="Microsoft Sans Serif"/>
                <a:cs typeface="Microsoft Sans Serif"/>
              </a:rPr>
              <a:t>dates</a:t>
            </a:r>
            <a:r>
              <a:rPr dirty="0" sz="2000" spc="5">
                <a:latin typeface="Microsoft Sans Serif"/>
                <a:cs typeface="Microsoft Sans Serif"/>
              </a:rPr>
              <a:t> </a:t>
            </a:r>
            <a:r>
              <a:rPr dirty="0" sz="2000">
                <a:latin typeface="Microsoft Sans Serif"/>
                <a:cs typeface="Microsoft Sans Serif"/>
              </a:rPr>
              <a:t>of</a:t>
            </a:r>
            <a:r>
              <a:rPr dirty="0" sz="2000" spc="235">
                <a:latin typeface="Microsoft Sans Serif"/>
                <a:cs typeface="Microsoft Sans Serif"/>
              </a:rPr>
              <a:t> </a:t>
            </a:r>
            <a:r>
              <a:rPr dirty="0" sz="2000">
                <a:latin typeface="Microsoft Sans Serif"/>
                <a:cs typeface="Microsoft Sans Serif"/>
              </a:rPr>
              <a:t>the</a:t>
            </a:r>
            <a:r>
              <a:rPr dirty="0" sz="2000" spc="5">
                <a:latin typeface="Microsoft Sans Serif"/>
                <a:cs typeface="Microsoft Sans Serif"/>
              </a:rPr>
              <a:t> </a:t>
            </a:r>
            <a:r>
              <a:rPr dirty="0" sz="2000">
                <a:latin typeface="Microsoft Sans Serif"/>
                <a:cs typeface="Microsoft Sans Serif"/>
              </a:rPr>
              <a:t>first</a:t>
            </a:r>
            <a:r>
              <a:rPr dirty="0" sz="2000" spc="5">
                <a:latin typeface="Microsoft Sans Serif"/>
                <a:cs typeface="Microsoft Sans Serif"/>
              </a:rPr>
              <a:t> </a:t>
            </a:r>
            <a:r>
              <a:rPr dirty="0" sz="2000" spc="-85">
                <a:latin typeface="Microsoft Sans Serif"/>
                <a:cs typeface="Microsoft Sans Serif"/>
              </a:rPr>
              <a:t>successful</a:t>
            </a:r>
            <a:r>
              <a:rPr dirty="0" sz="2000">
                <a:latin typeface="Microsoft Sans Serif"/>
                <a:cs typeface="Microsoft Sans Serif"/>
              </a:rPr>
              <a:t> </a:t>
            </a:r>
            <a:r>
              <a:rPr dirty="0" sz="2000" spc="-10">
                <a:latin typeface="Microsoft Sans Serif"/>
                <a:cs typeface="Microsoft Sans Serif"/>
              </a:rPr>
              <a:t>landing</a:t>
            </a:r>
            <a:r>
              <a:rPr dirty="0" sz="2000">
                <a:latin typeface="Microsoft Sans Serif"/>
                <a:cs typeface="Microsoft Sans Serif"/>
              </a:rPr>
              <a:t> </a:t>
            </a:r>
            <a:r>
              <a:rPr dirty="0" sz="2000" spc="-35">
                <a:latin typeface="Microsoft Sans Serif"/>
                <a:cs typeface="Microsoft Sans Serif"/>
              </a:rPr>
              <a:t>outcome</a:t>
            </a:r>
            <a:r>
              <a:rPr dirty="0" sz="2000" spc="5">
                <a:latin typeface="Microsoft Sans Serif"/>
                <a:cs typeface="Microsoft Sans Serif"/>
              </a:rPr>
              <a:t> </a:t>
            </a:r>
            <a:r>
              <a:rPr dirty="0" sz="2000">
                <a:latin typeface="Microsoft Sans Serif"/>
                <a:cs typeface="Microsoft Sans Serif"/>
              </a:rPr>
              <a:t>on </a:t>
            </a:r>
            <a:r>
              <a:rPr dirty="0" sz="2000" spc="-10">
                <a:latin typeface="Microsoft Sans Serif"/>
                <a:cs typeface="Microsoft Sans Serif"/>
              </a:rPr>
              <a:t>ground </a:t>
            </a:r>
            <a:r>
              <a:rPr dirty="0" sz="2000">
                <a:latin typeface="Microsoft Sans Serif"/>
                <a:cs typeface="Microsoft Sans Serif"/>
              </a:rPr>
              <a:t>pad</a:t>
            </a:r>
            <a:r>
              <a:rPr dirty="0" sz="2000" spc="-10">
                <a:latin typeface="Microsoft Sans Serif"/>
                <a:cs typeface="Microsoft Sans Serif"/>
              </a:rPr>
              <a:t> </a:t>
            </a:r>
            <a:r>
              <a:rPr dirty="0" sz="2000" spc="-75">
                <a:latin typeface="Microsoft Sans Serif"/>
                <a:cs typeface="Microsoft Sans Serif"/>
              </a:rPr>
              <a:t>was</a:t>
            </a:r>
            <a:r>
              <a:rPr dirty="0" sz="2000" spc="-10">
                <a:latin typeface="Microsoft Sans Serif"/>
                <a:cs typeface="Microsoft Sans Serif"/>
              </a:rPr>
              <a:t> </a:t>
            </a:r>
            <a:r>
              <a:rPr dirty="0" sz="2000" spc="80">
                <a:latin typeface="Microsoft Sans Serif"/>
                <a:cs typeface="Microsoft Sans Serif"/>
              </a:rPr>
              <a:t>22</a:t>
            </a:r>
            <a:r>
              <a:rPr dirty="0" baseline="25641" sz="1950" spc="120">
                <a:latin typeface="BIZ UDGothic"/>
                <a:cs typeface="BIZ UDGothic"/>
              </a:rPr>
              <a:t>nd</a:t>
            </a:r>
            <a:r>
              <a:rPr dirty="0" baseline="25641" sz="1950" spc="-165">
                <a:latin typeface="BIZ UDGothic"/>
                <a:cs typeface="BIZ UDGothic"/>
              </a:rPr>
              <a:t> </a:t>
            </a:r>
            <a:r>
              <a:rPr dirty="0" sz="2000" spc="-75">
                <a:latin typeface="Microsoft Sans Serif"/>
                <a:cs typeface="Microsoft Sans Serif"/>
              </a:rPr>
              <a:t>December</a:t>
            </a:r>
            <a:r>
              <a:rPr dirty="0" sz="2000" spc="-10">
                <a:latin typeface="Microsoft Sans Serif"/>
                <a:cs typeface="Microsoft Sans Serif"/>
              </a:rPr>
              <a:t> </a:t>
            </a:r>
            <a:r>
              <a:rPr dirty="0" sz="2000" spc="65">
                <a:latin typeface="Microsoft Sans Serif"/>
                <a:cs typeface="Microsoft Sans Serif"/>
              </a:rPr>
              <a:t>2015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First</a:t>
            </a:r>
            <a:r>
              <a:rPr dirty="0" spc="-145"/>
              <a:t> </a:t>
            </a:r>
            <a:r>
              <a:rPr dirty="0" spc="-175"/>
              <a:t>Successful</a:t>
            </a:r>
            <a:r>
              <a:rPr dirty="0" spc="-70"/>
              <a:t> </a:t>
            </a:r>
            <a:r>
              <a:rPr dirty="0" spc="-80"/>
              <a:t>Ground</a:t>
            </a:r>
            <a:r>
              <a:rPr dirty="0" spc="-105"/>
              <a:t> </a:t>
            </a:r>
            <a:r>
              <a:rPr dirty="0" spc="-35"/>
              <a:t>Landing</a:t>
            </a:r>
            <a:r>
              <a:rPr dirty="0" spc="-105"/>
              <a:t> </a:t>
            </a:r>
            <a:r>
              <a:rPr dirty="0" spc="-20"/>
              <a:t>Date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615695" y="2752344"/>
            <a:ext cx="9244965" cy="3325495"/>
            <a:chOff x="615695" y="2752344"/>
            <a:chExt cx="9244965" cy="332549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695" y="2752344"/>
              <a:ext cx="9244584" cy="332536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123" y="2947568"/>
              <a:ext cx="8659723" cy="2738547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pc="45"/>
              <a:t>19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8751" y="1413285"/>
            <a:ext cx="5659120" cy="4763135"/>
          </a:xfrm>
          <a:prstGeom prst="rect">
            <a:avLst/>
          </a:prstGeom>
        </p:spPr>
        <p:txBody>
          <a:bodyPr wrap="square" lIns="0" tIns="161290" rIns="0" bIns="0" rtlCol="0" vert="horz">
            <a:spAutoFit/>
          </a:bodyPr>
          <a:lstStyle/>
          <a:p>
            <a:pPr algn="r" marL="227965" marR="2404745" indent="-227965">
              <a:lnSpc>
                <a:spcPct val="100000"/>
              </a:lnSpc>
              <a:spcBef>
                <a:spcPts val="1270"/>
              </a:spcBef>
              <a:buFont typeface="Arial"/>
              <a:buChar char="•"/>
              <a:tabLst>
                <a:tab pos="227965" algn="l"/>
                <a:tab pos="228600" algn="l"/>
              </a:tabLst>
            </a:pPr>
            <a:r>
              <a:rPr dirty="0" sz="2000" spc="-95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dirty="0" sz="2000" spc="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2000" spc="2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000">
              <a:latin typeface="Microsoft Sans Serif"/>
              <a:cs typeface="Microsoft Sans Serif"/>
            </a:endParaRPr>
          </a:p>
          <a:p>
            <a:pPr algn="r" lvl="1" marL="227965" marR="2378710" indent="-227965">
              <a:lnSpc>
                <a:spcPct val="100000"/>
              </a:lnSpc>
              <a:spcBef>
                <a:spcPts val="994"/>
              </a:spcBef>
              <a:buChar char="-"/>
              <a:tabLst>
                <a:tab pos="227965" algn="l"/>
                <a:tab pos="228600" algn="l"/>
              </a:tabLst>
            </a:pP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dirty="0" sz="17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3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dirty="0" sz="17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dirty="0" sz="17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endParaRPr sz="1700">
              <a:latin typeface="Microsoft Sans Serif"/>
              <a:cs typeface="Microsoft Sans Serif"/>
            </a:endParaRPr>
          </a:p>
          <a:p>
            <a:pPr lvl="1" marL="697865" indent="-227965">
              <a:lnSpc>
                <a:spcPct val="100000"/>
              </a:lnSpc>
              <a:spcBef>
                <a:spcPts val="1055"/>
              </a:spcBef>
              <a:buChar char="-"/>
              <a:tabLst>
                <a:tab pos="697865" algn="l"/>
                <a:tab pos="698500" algn="l"/>
              </a:tabLst>
            </a:pP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dirty="0" sz="17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3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9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dirty="0" sz="17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endParaRPr sz="1700">
              <a:latin typeface="Microsoft Sans Serif"/>
              <a:cs typeface="Microsoft Sans Serif"/>
            </a:endParaRPr>
          </a:p>
          <a:p>
            <a:pPr lvl="1" marL="697865" indent="-227965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dirty="0" sz="1700" spc="-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1700">
              <a:latin typeface="Microsoft Sans Serif"/>
              <a:cs typeface="Microsoft Sans Serif"/>
            </a:endParaRPr>
          </a:p>
          <a:p>
            <a:pPr lvl="1" marL="697865" indent="-227965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dirty="0" sz="17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dirty="0" sz="17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45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dirty="0" sz="17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 SQL</a:t>
            </a:r>
            <a:endParaRPr sz="1700">
              <a:latin typeface="Microsoft Sans Serif"/>
              <a:cs typeface="Microsoft Sans Serif"/>
            </a:endParaRPr>
          </a:p>
          <a:p>
            <a:pPr lvl="1" marL="697865" indent="-227965">
              <a:lnSpc>
                <a:spcPct val="100000"/>
              </a:lnSpc>
              <a:spcBef>
                <a:spcPts val="1060"/>
              </a:spcBef>
              <a:buChar char="-"/>
              <a:tabLst>
                <a:tab pos="697865" algn="l"/>
                <a:tab pos="698500" algn="l"/>
              </a:tabLst>
            </a:pP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dirty="0" sz="17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dirty="0" sz="17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45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dirty="0" sz="17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dirty="0" sz="17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dirty="0" sz="17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endParaRPr sz="1700">
              <a:latin typeface="Microsoft Sans Serif"/>
              <a:cs typeface="Microsoft Sans Serif"/>
            </a:endParaRPr>
          </a:p>
          <a:p>
            <a:pPr lvl="1" marL="697865" indent="-227965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dirty="0" sz="1700" spc="-35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dirty="0" sz="17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35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35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dirty="0" sz="17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dirty="0" sz="17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endParaRPr sz="1700">
              <a:latin typeface="Microsoft Sans Serif"/>
              <a:cs typeface="Microsoft Sans Serif"/>
            </a:endParaRPr>
          </a:p>
          <a:p>
            <a:pPr lvl="1" marL="697865" indent="-227965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dirty="0" sz="1700" spc="-55">
                <a:solidFill>
                  <a:srgbClr val="292929"/>
                </a:solidFill>
                <a:latin typeface="Microsoft Sans Serif"/>
                <a:cs typeface="Microsoft Sans Serif"/>
              </a:rPr>
              <a:t>Machine 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dirty="0" sz="17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Prediction</a:t>
            </a:r>
            <a:endParaRPr sz="17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969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95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dirty="0" sz="2000" spc="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2000" spc="2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dirty="0" sz="20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000">
              <a:latin typeface="Microsoft Sans Serif"/>
              <a:cs typeface="Microsoft Sans Serif"/>
            </a:endParaRPr>
          </a:p>
          <a:p>
            <a:pPr lvl="1" marL="697865" indent="-22796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  <a:tab pos="698500" algn="l"/>
              </a:tabLst>
            </a:pP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dirty="0" sz="17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dirty="0" sz="1700" spc="-45">
                <a:solidFill>
                  <a:srgbClr val="292929"/>
                </a:solidFill>
                <a:latin typeface="Microsoft Sans Serif"/>
                <a:cs typeface="Microsoft Sans Serif"/>
              </a:rPr>
              <a:t> Analysis 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endParaRPr sz="1700">
              <a:latin typeface="Microsoft Sans Serif"/>
              <a:cs typeface="Microsoft Sans Serif"/>
            </a:endParaRPr>
          </a:p>
          <a:p>
            <a:pPr lvl="1" marL="697865" indent="-227965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dirty="0" sz="1700" spc="-35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dirty="0" sz="17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35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dirty="0" sz="17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1700">
              <a:latin typeface="Microsoft Sans Serif"/>
              <a:cs typeface="Microsoft Sans Serif"/>
            </a:endParaRPr>
          </a:p>
          <a:p>
            <a:pPr lvl="1" marL="697865" indent="-227965">
              <a:lnSpc>
                <a:spcPct val="100000"/>
              </a:lnSpc>
              <a:spcBef>
                <a:spcPts val="1055"/>
              </a:spcBef>
              <a:buChar char="-"/>
              <a:tabLst>
                <a:tab pos="697865" algn="l"/>
                <a:tab pos="698500" algn="l"/>
              </a:tabLst>
            </a:pPr>
            <a:r>
              <a:rPr dirty="0" sz="1700" spc="-35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dirty="0" sz="17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35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dirty="0" sz="17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r>
              <a:rPr dirty="0" sz="17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dirty="0" sz="1700" spc="-55">
                <a:solidFill>
                  <a:srgbClr val="292929"/>
                </a:solidFill>
                <a:latin typeface="Microsoft Sans Serif"/>
                <a:cs typeface="Microsoft Sans Serif"/>
              </a:rPr>
              <a:t> Machine 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dirty="0" sz="17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Lab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839"/>
              </a:lnSpc>
            </a:pPr>
            <a:fld id="{81D60167-4931-47E6-BA6A-407CBD079E47}" type="slidenum">
              <a:rPr dirty="0" spc="75"/>
              <a:t>3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3883660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0"/>
              <a:t>Executive</a:t>
            </a:r>
            <a:r>
              <a:rPr dirty="0" spc="-55"/>
              <a:t> </a:t>
            </a:r>
            <a:r>
              <a:rPr dirty="0" spc="-155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8751" y="1586484"/>
            <a:ext cx="901128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235">
                <a:latin typeface="Microsoft Sans Serif"/>
                <a:cs typeface="Microsoft Sans Serif"/>
              </a:rPr>
              <a:t>We</a:t>
            </a:r>
            <a:r>
              <a:rPr dirty="0" sz="2000" spc="65">
                <a:latin typeface="Microsoft Sans Serif"/>
                <a:cs typeface="Microsoft Sans Serif"/>
              </a:rPr>
              <a:t> </a:t>
            </a:r>
            <a:r>
              <a:rPr dirty="0" sz="2000" spc="-35">
                <a:latin typeface="Microsoft Sans Serif"/>
                <a:cs typeface="Microsoft Sans Serif"/>
              </a:rPr>
              <a:t>used</a:t>
            </a:r>
            <a:r>
              <a:rPr dirty="0" sz="2000" spc="-100">
                <a:latin typeface="Microsoft Sans Serif"/>
                <a:cs typeface="Microsoft Sans Serif"/>
              </a:rPr>
              <a:t> </a:t>
            </a:r>
            <a:r>
              <a:rPr dirty="0" sz="2000">
                <a:latin typeface="Microsoft Sans Serif"/>
                <a:cs typeface="Microsoft Sans Serif"/>
              </a:rPr>
              <a:t>the</a:t>
            </a:r>
            <a:r>
              <a:rPr dirty="0" sz="2000" spc="-15">
                <a:latin typeface="Microsoft Sans Serif"/>
                <a:cs typeface="Microsoft Sans Serif"/>
              </a:rPr>
              <a:t> </a:t>
            </a:r>
            <a:r>
              <a:rPr dirty="0" baseline="1424" sz="2925" spc="-52" b="1">
                <a:latin typeface="Trebuchet MS"/>
                <a:cs typeface="Trebuchet MS"/>
              </a:rPr>
              <a:t>WHERE</a:t>
            </a:r>
            <a:r>
              <a:rPr dirty="0" baseline="1424" sz="2925" spc="-104" b="1">
                <a:latin typeface="Trebuchet MS"/>
                <a:cs typeface="Trebuchet MS"/>
              </a:rPr>
              <a:t> </a:t>
            </a:r>
            <a:r>
              <a:rPr dirty="0" sz="2000" spc="-75">
                <a:latin typeface="Microsoft Sans Serif"/>
                <a:cs typeface="Microsoft Sans Serif"/>
              </a:rPr>
              <a:t>clause</a:t>
            </a:r>
            <a:r>
              <a:rPr dirty="0" sz="2000" spc="-15">
                <a:latin typeface="Microsoft Sans Serif"/>
                <a:cs typeface="Microsoft Sans Serif"/>
              </a:rPr>
              <a:t> </a:t>
            </a:r>
            <a:r>
              <a:rPr dirty="0" sz="2000">
                <a:latin typeface="Microsoft Sans Serif"/>
                <a:cs typeface="Microsoft Sans Serif"/>
              </a:rPr>
              <a:t>to</a:t>
            </a:r>
            <a:r>
              <a:rPr dirty="0" sz="2000" spc="-15">
                <a:latin typeface="Microsoft Sans Serif"/>
                <a:cs typeface="Microsoft Sans Serif"/>
              </a:rPr>
              <a:t> </a:t>
            </a:r>
            <a:r>
              <a:rPr dirty="0" sz="2000">
                <a:latin typeface="Microsoft Sans Serif"/>
                <a:cs typeface="Microsoft Sans Serif"/>
              </a:rPr>
              <a:t>filter</a:t>
            </a:r>
            <a:r>
              <a:rPr dirty="0" sz="2000" spc="-15">
                <a:latin typeface="Microsoft Sans Serif"/>
                <a:cs typeface="Microsoft Sans Serif"/>
              </a:rPr>
              <a:t> </a:t>
            </a:r>
            <a:r>
              <a:rPr dirty="0" sz="2000">
                <a:latin typeface="Microsoft Sans Serif"/>
                <a:cs typeface="Microsoft Sans Serif"/>
              </a:rPr>
              <a:t>for</a:t>
            </a:r>
            <a:r>
              <a:rPr dirty="0" sz="2000" spc="-15">
                <a:latin typeface="Microsoft Sans Serif"/>
                <a:cs typeface="Microsoft Sans Serif"/>
              </a:rPr>
              <a:t> </a:t>
            </a:r>
            <a:r>
              <a:rPr dirty="0" sz="2000" spc="-10">
                <a:latin typeface="Microsoft Sans Serif"/>
                <a:cs typeface="Microsoft Sans Serif"/>
              </a:rPr>
              <a:t>boosters</a:t>
            </a:r>
            <a:r>
              <a:rPr dirty="0" sz="2000" spc="-15">
                <a:latin typeface="Microsoft Sans Serif"/>
                <a:cs typeface="Microsoft Sans Serif"/>
              </a:rPr>
              <a:t> </a:t>
            </a:r>
            <a:r>
              <a:rPr dirty="0" sz="2000" spc="-20">
                <a:latin typeface="Microsoft Sans Serif"/>
                <a:cs typeface="Microsoft Sans Serif"/>
              </a:rPr>
              <a:t>which</a:t>
            </a:r>
            <a:r>
              <a:rPr dirty="0" sz="2000" spc="-15">
                <a:latin typeface="Microsoft Sans Serif"/>
                <a:cs typeface="Microsoft Sans Serif"/>
              </a:rPr>
              <a:t> </a:t>
            </a:r>
            <a:r>
              <a:rPr dirty="0" sz="2000" spc="-85">
                <a:latin typeface="Microsoft Sans Serif"/>
                <a:cs typeface="Microsoft Sans Serif"/>
              </a:rPr>
              <a:t>have</a:t>
            </a:r>
            <a:r>
              <a:rPr dirty="0" sz="2000" spc="-15">
                <a:latin typeface="Microsoft Sans Serif"/>
                <a:cs typeface="Microsoft Sans Serif"/>
              </a:rPr>
              <a:t> </a:t>
            </a:r>
            <a:r>
              <a:rPr dirty="0" sz="2000" spc="-70">
                <a:latin typeface="Microsoft Sans Serif"/>
                <a:cs typeface="Microsoft Sans Serif"/>
              </a:rPr>
              <a:t>successfully</a:t>
            </a:r>
            <a:r>
              <a:rPr dirty="0" sz="2000" spc="-15">
                <a:latin typeface="Microsoft Sans Serif"/>
                <a:cs typeface="Microsoft Sans Serif"/>
              </a:rPr>
              <a:t> </a:t>
            </a:r>
            <a:r>
              <a:rPr dirty="0" sz="2000" spc="-25">
                <a:latin typeface="Microsoft Sans Serif"/>
                <a:cs typeface="Microsoft Sans Serif"/>
              </a:rPr>
              <a:t>landed</a:t>
            </a:r>
            <a:r>
              <a:rPr dirty="0" sz="2000" spc="-15">
                <a:latin typeface="Microsoft Sans Serif"/>
                <a:cs typeface="Microsoft Sans Serif"/>
              </a:rPr>
              <a:t> </a:t>
            </a:r>
            <a:r>
              <a:rPr dirty="0" sz="2000" spc="-25">
                <a:latin typeface="Microsoft Sans Serif"/>
                <a:cs typeface="Microsoft Sans Serif"/>
              </a:rPr>
              <a:t>on </a:t>
            </a:r>
            <a:r>
              <a:rPr dirty="0" sz="2000">
                <a:latin typeface="Microsoft Sans Serif"/>
                <a:cs typeface="Microsoft Sans Serif"/>
              </a:rPr>
              <a:t>drone</a:t>
            </a:r>
            <a:r>
              <a:rPr dirty="0" sz="2000" spc="-35">
                <a:latin typeface="Microsoft Sans Serif"/>
                <a:cs typeface="Microsoft Sans Serif"/>
              </a:rPr>
              <a:t> </a:t>
            </a:r>
            <a:r>
              <a:rPr dirty="0" sz="2000">
                <a:latin typeface="Microsoft Sans Serif"/>
                <a:cs typeface="Microsoft Sans Serif"/>
              </a:rPr>
              <a:t>ship</a:t>
            </a:r>
            <a:r>
              <a:rPr dirty="0" sz="2000" spc="-35">
                <a:latin typeface="Microsoft Sans Serif"/>
                <a:cs typeface="Microsoft Sans Serif"/>
              </a:rPr>
              <a:t> </a:t>
            </a:r>
            <a:r>
              <a:rPr dirty="0" sz="2000">
                <a:latin typeface="Microsoft Sans Serif"/>
                <a:cs typeface="Microsoft Sans Serif"/>
              </a:rPr>
              <a:t>and</a:t>
            </a:r>
            <a:r>
              <a:rPr dirty="0" sz="2000" spc="-30">
                <a:latin typeface="Microsoft Sans Serif"/>
                <a:cs typeface="Microsoft Sans Serif"/>
              </a:rPr>
              <a:t> </a:t>
            </a:r>
            <a:r>
              <a:rPr dirty="0" sz="2000">
                <a:latin typeface="Microsoft Sans Serif"/>
                <a:cs typeface="Microsoft Sans Serif"/>
              </a:rPr>
              <a:t>applied</a:t>
            </a:r>
            <a:r>
              <a:rPr dirty="0" sz="2000" spc="-35">
                <a:latin typeface="Microsoft Sans Serif"/>
                <a:cs typeface="Microsoft Sans Serif"/>
              </a:rPr>
              <a:t> </a:t>
            </a:r>
            <a:r>
              <a:rPr dirty="0" sz="2000">
                <a:latin typeface="Microsoft Sans Serif"/>
                <a:cs typeface="Microsoft Sans Serif"/>
              </a:rPr>
              <a:t>the</a:t>
            </a:r>
            <a:r>
              <a:rPr dirty="0" sz="2000" spc="-30">
                <a:latin typeface="Microsoft Sans Serif"/>
                <a:cs typeface="Microsoft Sans Serif"/>
              </a:rPr>
              <a:t> </a:t>
            </a:r>
            <a:r>
              <a:rPr dirty="0" baseline="1424" sz="2925" b="1">
                <a:latin typeface="Trebuchet MS"/>
                <a:cs typeface="Trebuchet MS"/>
              </a:rPr>
              <a:t>AND</a:t>
            </a:r>
            <a:r>
              <a:rPr dirty="0" baseline="1424" sz="2925" spc="-135" b="1">
                <a:latin typeface="Trebuchet MS"/>
                <a:cs typeface="Trebuchet MS"/>
              </a:rPr>
              <a:t> </a:t>
            </a:r>
            <a:r>
              <a:rPr dirty="0" sz="2000">
                <a:latin typeface="Microsoft Sans Serif"/>
                <a:cs typeface="Microsoft Sans Serif"/>
              </a:rPr>
              <a:t>condition</a:t>
            </a:r>
            <a:r>
              <a:rPr dirty="0" sz="2000" spc="-30">
                <a:latin typeface="Microsoft Sans Serif"/>
                <a:cs typeface="Microsoft Sans Serif"/>
              </a:rPr>
              <a:t> </a:t>
            </a:r>
            <a:r>
              <a:rPr dirty="0" sz="2000">
                <a:latin typeface="Microsoft Sans Serif"/>
                <a:cs typeface="Microsoft Sans Serif"/>
              </a:rPr>
              <a:t>to</a:t>
            </a:r>
            <a:r>
              <a:rPr dirty="0" sz="2000" spc="-35">
                <a:latin typeface="Microsoft Sans Serif"/>
                <a:cs typeface="Microsoft Sans Serif"/>
              </a:rPr>
              <a:t> </a:t>
            </a:r>
            <a:r>
              <a:rPr dirty="0" sz="2000" spc="-30">
                <a:latin typeface="Microsoft Sans Serif"/>
                <a:cs typeface="Microsoft Sans Serif"/>
              </a:rPr>
              <a:t>determine</a:t>
            </a:r>
            <a:r>
              <a:rPr dirty="0" sz="2000" spc="-35">
                <a:latin typeface="Microsoft Sans Serif"/>
                <a:cs typeface="Microsoft Sans Serif"/>
              </a:rPr>
              <a:t> </a:t>
            </a:r>
            <a:r>
              <a:rPr dirty="0" sz="2000" spc="-85">
                <a:latin typeface="Microsoft Sans Serif"/>
                <a:cs typeface="Microsoft Sans Serif"/>
              </a:rPr>
              <a:t>successful</a:t>
            </a:r>
            <a:r>
              <a:rPr dirty="0" sz="2000" spc="-35">
                <a:latin typeface="Microsoft Sans Serif"/>
                <a:cs typeface="Microsoft Sans Serif"/>
              </a:rPr>
              <a:t> </a:t>
            </a:r>
            <a:r>
              <a:rPr dirty="0" sz="2000" spc="-10">
                <a:latin typeface="Microsoft Sans Serif"/>
                <a:cs typeface="Microsoft Sans Serif"/>
              </a:rPr>
              <a:t>landing</a:t>
            </a:r>
            <a:r>
              <a:rPr dirty="0" sz="2000" spc="-30">
                <a:latin typeface="Microsoft Sans Serif"/>
                <a:cs typeface="Microsoft Sans Serif"/>
              </a:rPr>
              <a:t> </a:t>
            </a:r>
            <a:r>
              <a:rPr dirty="0" sz="2000" spc="-20">
                <a:latin typeface="Microsoft Sans Serif"/>
                <a:cs typeface="Microsoft Sans Serif"/>
              </a:rPr>
              <a:t>with </a:t>
            </a:r>
            <a:r>
              <a:rPr dirty="0" sz="2000" spc="-30">
                <a:latin typeface="Microsoft Sans Serif"/>
                <a:cs typeface="Microsoft Sans Serif"/>
              </a:rPr>
              <a:t>payload</a:t>
            </a:r>
            <a:r>
              <a:rPr dirty="0" sz="2000" spc="-55">
                <a:latin typeface="Microsoft Sans Serif"/>
                <a:cs typeface="Microsoft Sans Serif"/>
              </a:rPr>
              <a:t> </a:t>
            </a:r>
            <a:r>
              <a:rPr dirty="0" sz="2000" spc="-110">
                <a:latin typeface="Microsoft Sans Serif"/>
                <a:cs typeface="Microsoft Sans Serif"/>
              </a:rPr>
              <a:t>mass</a:t>
            </a:r>
            <a:r>
              <a:rPr dirty="0" sz="2000" spc="-25">
                <a:latin typeface="Microsoft Sans Serif"/>
                <a:cs typeface="Microsoft Sans Serif"/>
              </a:rPr>
              <a:t> greater</a:t>
            </a:r>
            <a:r>
              <a:rPr dirty="0" sz="2000" spc="-35">
                <a:latin typeface="Microsoft Sans Serif"/>
                <a:cs typeface="Microsoft Sans Serif"/>
              </a:rPr>
              <a:t> </a:t>
            </a:r>
            <a:r>
              <a:rPr dirty="0" sz="2000">
                <a:latin typeface="Microsoft Sans Serif"/>
                <a:cs typeface="Microsoft Sans Serif"/>
              </a:rPr>
              <a:t>than</a:t>
            </a:r>
            <a:r>
              <a:rPr dirty="0" sz="2000" spc="-40">
                <a:latin typeface="Microsoft Sans Serif"/>
                <a:cs typeface="Microsoft Sans Serif"/>
              </a:rPr>
              <a:t> </a:t>
            </a:r>
            <a:r>
              <a:rPr dirty="0" sz="2000" spc="85">
                <a:latin typeface="Microsoft Sans Serif"/>
                <a:cs typeface="Microsoft Sans Serif"/>
              </a:rPr>
              <a:t>4000</a:t>
            </a:r>
            <a:r>
              <a:rPr dirty="0" sz="2000" spc="-35">
                <a:latin typeface="Microsoft Sans Serif"/>
                <a:cs typeface="Microsoft Sans Serif"/>
              </a:rPr>
              <a:t> </a:t>
            </a:r>
            <a:r>
              <a:rPr dirty="0" sz="2000">
                <a:latin typeface="Microsoft Sans Serif"/>
                <a:cs typeface="Microsoft Sans Serif"/>
              </a:rPr>
              <a:t>but</a:t>
            </a:r>
            <a:r>
              <a:rPr dirty="0" sz="2000" spc="-35">
                <a:latin typeface="Microsoft Sans Serif"/>
                <a:cs typeface="Microsoft Sans Serif"/>
              </a:rPr>
              <a:t> </a:t>
            </a:r>
            <a:r>
              <a:rPr dirty="0" sz="2000" spc="-60">
                <a:latin typeface="Microsoft Sans Serif"/>
                <a:cs typeface="Microsoft Sans Serif"/>
              </a:rPr>
              <a:t>less</a:t>
            </a:r>
            <a:r>
              <a:rPr dirty="0" sz="2000" spc="-35">
                <a:latin typeface="Microsoft Sans Serif"/>
                <a:cs typeface="Microsoft Sans Serif"/>
              </a:rPr>
              <a:t> </a:t>
            </a:r>
            <a:r>
              <a:rPr dirty="0" sz="2000">
                <a:latin typeface="Microsoft Sans Serif"/>
                <a:cs typeface="Microsoft Sans Serif"/>
              </a:rPr>
              <a:t>than</a:t>
            </a:r>
            <a:r>
              <a:rPr dirty="0" sz="2000" spc="-40">
                <a:latin typeface="Microsoft Sans Serif"/>
                <a:cs typeface="Microsoft Sans Serif"/>
              </a:rPr>
              <a:t> </a:t>
            </a:r>
            <a:r>
              <a:rPr dirty="0" sz="2000" spc="65">
                <a:latin typeface="Microsoft Sans Serif"/>
                <a:cs typeface="Microsoft Sans Serif"/>
              </a:rPr>
              <a:t>6000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4376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20"/>
              <a:t>Successful</a:t>
            </a:r>
            <a:r>
              <a:rPr dirty="0" sz="2500" spc="-50"/>
              <a:t> </a:t>
            </a:r>
            <a:r>
              <a:rPr dirty="0" sz="2500" spc="-20"/>
              <a:t>Drone</a:t>
            </a:r>
            <a:r>
              <a:rPr dirty="0" sz="2500" spc="-60"/>
              <a:t> </a:t>
            </a:r>
            <a:r>
              <a:rPr dirty="0" sz="2500" spc="-50"/>
              <a:t>Ship</a:t>
            </a:r>
            <a:r>
              <a:rPr dirty="0" sz="2500" spc="-45"/>
              <a:t> </a:t>
            </a:r>
            <a:r>
              <a:rPr dirty="0" sz="2500" spc="-30"/>
              <a:t>Landing</a:t>
            </a:r>
            <a:r>
              <a:rPr dirty="0" sz="2500" spc="-45"/>
              <a:t> </a:t>
            </a:r>
            <a:r>
              <a:rPr dirty="0" sz="2500"/>
              <a:t>with</a:t>
            </a:r>
            <a:r>
              <a:rPr dirty="0" sz="2500" spc="-55"/>
              <a:t> </a:t>
            </a:r>
            <a:r>
              <a:rPr dirty="0" sz="2500" spc="-90"/>
              <a:t>Payload</a:t>
            </a:r>
            <a:r>
              <a:rPr dirty="0" sz="2500" spc="-45"/>
              <a:t> </a:t>
            </a:r>
            <a:r>
              <a:rPr dirty="0" sz="2500" spc="-40"/>
              <a:t>between</a:t>
            </a:r>
            <a:r>
              <a:rPr dirty="0" sz="2500" spc="-55"/>
              <a:t> </a:t>
            </a:r>
            <a:r>
              <a:rPr dirty="0" sz="2500" spc="110"/>
              <a:t>4000</a:t>
            </a:r>
            <a:r>
              <a:rPr dirty="0" sz="2500" spc="-50"/>
              <a:t> </a:t>
            </a:r>
            <a:r>
              <a:rPr dirty="0" sz="2500"/>
              <a:t>and</a:t>
            </a:r>
            <a:r>
              <a:rPr dirty="0" sz="2500" spc="-50"/>
              <a:t> </a:t>
            </a:r>
            <a:r>
              <a:rPr dirty="0" sz="2500" spc="90"/>
              <a:t>6000</a:t>
            </a:r>
            <a:endParaRPr sz="2500"/>
          </a:p>
        </p:txBody>
      </p:sp>
      <p:grpSp>
        <p:nvGrpSpPr>
          <p:cNvPr id="4" name="object 4" descr=""/>
          <p:cNvGrpSpPr/>
          <p:nvPr/>
        </p:nvGrpSpPr>
        <p:grpSpPr>
          <a:xfrm>
            <a:off x="667512" y="2645664"/>
            <a:ext cx="9897110" cy="4066540"/>
            <a:chOff x="667512" y="2645664"/>
            <a:chExt cx="9897110" cy="406654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7512" y="2645664"/>
              <a:ext cx="9896856" cy="406603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493" y="2839554"/>
              <a:ext cx="9309098" cy="3479794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pc="45"/>
              <a:t>19</a:t>
            </a:fld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16939" y="1437132"/>
            <a:ext cx="962787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35">
                <a:latin typeface="Microsoft Sans Serif"/>
                <a:cs typeface="Microsoft Sans Serif"/>
              </a:rPr>
              <a:t>We</a:t>
            </a:r>
            <a:r>
              <a:rPr dirty="0" sz="2000" spc="65">
                <a:latin typeface="Microsoft Sans Serif"/>
                <a:cs typeface="Microsoft Sans Serif"/>
              </a:rPr>
              <a:t> </a:t>
            </a:r>
            <a:r>
              <a:rPr dirty="0" sz="2000" spc="-35">
                <a:latin typeface="Microsoft Sans Serif"/>
                <a:cs typeface="Microsoft Sans Serif"/>
              </a:rPr>
              <a:t>used</a:t>
            </a:r>
            <a:r>
              <a:rPr dirty="0" sz="2000" spc="-60">
                <a:latin typeface="Microsoft Sans Serif"/>
                <a:cs typeface="Microsoft Sans Serif"/>
              </a:rPr>
              <a:t> </a:t>
            </a:r>
            <a:r>
              <a:rPr dirty="0" sz="2000" spc="-20">
                <a:latin typeface="Microsoft Sans Serif"/>
                <a:cs typeface="Microsoft Sans Serif"/>
              </a:rPr>
              <a:t>wildcard</a:t>
            </a:r>
            <a:r>
              <a:rPr dirty="0" sz="2000">
                <a:latin typeface="Microsoft Sans Serif"/>
                <a:cs typeface="Microsoft Sans Serif"/>
              </a:rPr>
              <a:t> </a:t>
            </a:r>
            <a:r>
              <a:rPr dirty="0" sz="2000" spc="-10">
                <a:latin typeface="Microsoft Sans Serif"/>
                <a:cs typeface="Microsoft Sans Serif"/>
              </a:rPr>
              <a:t>like</a:t>
            </a:r>
            <a:r>
              <a:rPr dirty="0" sz="2000" spc="5">
                <a:latin typeface="Microsoft Sans Serif"/>
                <a:cs typeface="Microsoft Sans Serif"/>
              </a:rPr>
              <a:t> </a:t>
            </a:r>
            <a:r>
              <a:rPr dirty="0" sz="2000">
                <a:latin typeface="Microsoft Sans Serif"/>
                <a:cs typeface="Microsoft Sans Serif"/>
              </a:rPr>
              <a:t>‘%’</a:t>
            </a:r>
            <a:r>
              <a:rPr dirty="0" sz="2000" spc="5">
                <a:latin typeface="Microsoft Sans Serif"/>
                <a:cs typeface="Microsoft Sans Serif"/>
              </a:rPr>
              <a:t> </a:t>
            </a:r>
            <a:r>
              <a:rPr dirty="0" sz="2000">
                <a:latin typeface="Microsoft Sans Serif"/>
                <a:cs typeface="Microsoft Sans Serif"/>
              </a:rPr>
              <a:t>to</a:t>
            </a:r>
            <a:r>
              <a:rPr dirty="0" sz="2000" spc="5">
                <a:latin typeface="Microsoft Sans Serif"/>
                <a:cs typeface="Microsoft Sans Serif"/>
              </a:rPr>
              <a:t> </a:t>
            </a:r>
            <a:r>
              <a:rPr dirty="0" sz="2000">
                <a:latin typeface="Microsoft Sans Serif"/>
                <a:cs typeface="Microsoft Sans Serif"/>
              </a:rPr>
              <a:t>filter</a:t>
            </a:r>
            <a:r>
              <a:rPr dirty="0" sz="2000" spc="5">
                <a:latin typeface="Microsoft Sans Serif"/>
                <a:cs typeface="Microsoft Sans Serif"/>
              </a:rPr>
              <a:t> </a:t>
            </a:r>
            <a:r>
              <a:rPr dirty="0" sz="2000">
                <a:latin typeface="Microsoft Sans Serif"/>
                <a:cs typeface="Microsoft Sans Serif"/>
              </a:rPr>
              <a:t>for </a:t>
            </a:r>
            <a:r>
              <a:rPr dirty="0" baseline="1424" sz="2925" spc="-52" b="1">
                <a:latin typeface="Trebuchet MS"/>
                <a:cs typeface="Trebuchet MS"/>
              </a:rPr>
              <a:t>WHERE</a:t>
            </a:r>
            <a:r>
              <a:rPr dirty="0" baseline="1424" sz="2925" spc="-75" b="1">
                <a:latin typeface="Trebuchet MS"/>
                <a:cs typeface="Trebuchet MS"/>
              </a:rPr>
              <a:t> </a:t>
            </a:r>
            <a:r>
              <a:rPr dirty="0" sz="2000" spc="-60">
                <a:latin typeface="Microsoft Sans Serif"/>
                <a:cs typeface="Microsoft Sans Serif"/>
              </a:rPr>
              <a:t>MissionOutcome</a:t>
            </a:r>
            <a:r>
              <a:rPr dirty="0" sz="2000">
                <a:latin typeface="Microsoft Sans Serif"/>
                <a:cs typeface="Microsoft Sans Serif"/>
              </a:rPr>
              <a:t> </a:t>
            </a:r>
            <a:r>
              <a:rPr dirty="0" sz="2000" spc="-75">
                <a:latin typeface="Microsoft Sans Serif"/>
                <a:cs typeface="Microsoft Sans Serif"/>
              </a:rPr>
              <a:t>was</a:t>
            </a:r>
            <a:r>
              <a:rPr dirty="0" sz="2000" spc="5">
                <a:latin typeface="Microsoft Sans Serif"/>
                <a:cs typeface="Microsoft Sans Serif"/>
              </a:rPr>
              <a:t> </a:t>
            </a:r>
            <a:r>
              <a:rPr dirty="0" sz="2000">
                <a:latin typeface="Microsoft Sans Serif"/>
                <a:cs typeface="Microsoft Sans Serif"/>
              </a:rPr>
              <a:t>a </a:t>
            </a:r>
            <a:r>
              <a:rPr dirty="0" sz="2000" spc="-114">
                <a:latin typeface="Microsoft Sans Serif"/>
                <a:cs typeface="Microsoft Sans Serif"/>
              </a:rPr>
              <a:t>success</a:t>
            </a:r>
            <a:r>
              <a:rPr dirty="0" sz="2000">
                <a:latin typeface="Microsoft Sans Serif"/>
                <a:cs typeface="Microsoft Sans Serif"/>
              </a:rPr>
              <a:t> or</a:t>
            </a:r>
            <a:r>
              <a:rPr dirty="0" sz="2000" spc="5">
                <a:latin typeface="Microsoft Sans Serif"/>
                <a:cs typeface="Microsoft Sans Serif"/>
              </a:rPr>
              <a:t> </a:t>
            </a:r>
            <a:r>
              <a:rPr dirty="0" sz="2000">
                <a:latin typeface="Microsoft Sans Serif"/>
                <a:cs typeface="Microsoft Sans Serif"/>
              </a:rPr>
              <a:t>a </a:t>
            </a:r>
            <a:r>
              <a:rPr dirty="0" sz="2000" spc="-10">
                <a:latin typeface="Microsoft Sans Serif"/>
                <a:cs typeface="Microsoft Sans Serif"/>
              </a:rPr>
              <a:t>failure.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85852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90520" algn="l"/>
              </a:tabLst>
            </a:pPr>
            <a:r>
              <a:rPr dirty="0" sz="3100" spc="-65"/>
              <a:t>Total</a:t>
            </a:r>
            <a:r>
              <a:rPr dirty="0" sz="3100" spc="-120"/>
              <a:t> </a:t>
            </a:r>
            <a:r>
              <a:rPr dirty="0" sz="3100" spc="-70"/>
              <a:t>Number</a:t>
            </a:r>
            <a:r>
              <a:rPr dirty="0" sz="3100" spc="-114"/>
              <a:t> </a:t>
            </a:r>
            <a:r>
              <a:rPr dirty="0" sz="3100" spc="-25"/>
              <a:t>of</a:t>
            </a:r>
            <a:r>
              <a:rPr dirty="0" sz="3100"/>
              <a:t>	</a:t>
            </a:r>
            <a:r>
              <a:rPr dirty="0" sz="3100" spc="-145"/>
              <a:t>Successful</a:t>
            </a:r>
            <a:r>
              <a:rPr dirty="0" sz="3100" spc="-65"/>
              <a:t> </a:t>
            </a:r>
            <a:r>
              <a:rPr dirty="0" sz="3100"/>
              <a:t>and</a:t>
            </a:r>
            <a:r>
              <a:rPr dirty="0" sz="3100" spc="-150"/>
              <a:t> </a:t>
            </a:r>
            <a:r>
              <a:rPr dirty="0" sz="3100" spc="-60"/>
              <a:t>Failure</a:t>
            </a:r>
            <a:r>
              <a:rPr dirty="0" sz="3100" spc="-114"/>
              <a:t> </a:t>
            </a:r>
            <a:r>
              <a:rPr dirty="0" sz="3100" spc="-50"/>
              <a:t>Mission</a:t>
            </a:r>
            <a:r>
              <a:rPr dirty="0" sz="3100" spc="-105"/>
              <a:t> </a:t>
            </a:r>
            <a:r>
              <a:rPr dirty="0" sz="3100" spc="-80"/>
              <a:t>Outcomes</a:t>
            </a:r>
            <a:endParaRPr sz="3100"/>
          </a:p>
        </p:txBody>
      </p:sp>
      <p:grpSp>
        <p:nvGrpSpPr>
          <p:cNvPr id="4" name="object 4" descr=""/>
          <p:cNvGrpSpPr/>
          <p:nvPr/>
        </p:nvGrpSpPr>
        <p:grpSpPr>
          <a:xfrm>
            <a:off x="643127" y="1847088"/>
            <a:ext cx="10625455" cy="4456430"/>
            <a:chOff x="643127" y="1847088"/>
            <a:chExt cx="10625455" cy="445643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127" y="1847088"/>
              <a:ext cx="10625328" cy="241096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199" y="2040788"/>
              <a:ext cx="10038334" cy="1825142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3127" y="3870960"/>
              <a:ext cx="10625328" cy="243230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201" y="4066311"/>
              <a:ext cx="10038332" cy="1844695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pc="45"/>
              <a:t>19</a:t>
            </a:fld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018206" y="1604771"/>
            <a:ext cx="2294255" cy="2159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235">
                <a:latin typeface="Microsoft Sans Serif"/>
                <a:cs typeface="Microsoft Sans Serif"/>
              </a:rPr>
              <a:t>We</a:t>
            </a:r>
            <a:r>
              <a:rPr dirty="0" sz="2000" spc="65">
                <a:latin typeface="Microsoft Sans Serif"/>
                <a:cs typeface="Microsoft Sans Serif"/>
              </a:rPr>
              <a:t> </a:t>
            </a:r>
            <a:r>
              <a:rPr dirty="0" sz="2000" spc="-25">
                <a:latin typeface="Microsoft Sans Serif"/>
                <a:cs typeface="Microsoft Sans Serif"/>
              </a:rPr>
              <a:t>determined</a:t>
            </a:r>
            <a:r>
              <a:rPr dirty="0" sz="2000" spc="-55">
                <a:latin typeface="Microsoft Sans Serif"/>
                <a:cs typeface="Microsoft Sans Serif"/>
              </a:rPr>
              <a:t> </a:t>
            </a:r>
            <a:r>
              <a:rPr dirty="0" sz="2000" spc="-25">
                <a:latin typeface="Microsoft Sans Serif"/>
                <a:cs typeface="Microsoft Sans Serif"/>
              </a:rPr>
              <a:t>the </a:t>
            </a:r>
            <a:r>
              <a:rPr dirty="0" sz="2000">
                <a:latin typeface="Microsoft Sans Serif"/>
                <a:cs typeface="Microsoft Sans Serif"/>
              </a:rPr>
              <a:t>booster</a:t>
            </a:r>
            <a:r>
              <a:rPr dirty="0" sz="2000" spc="-25">
                <a:latin typeface="Microsoft Sans Serif"/>
                <a:cs typeface="Microsoft Sans Serif"/>
              </a:rPr>
              <a:t> </a:t>
            </a:r>
            <a:r>
              <a:rPr dirty="0" sz="2000">
                <a:latin typeface="Microsoft Sans Serif"/>
                <a:cs typeface="Microsoft Sans Serif"/>
              </a:rPr>
              <a:t>that</a:t>
            </a:r>
            <a:r>
              <a:rPr dirty="0" sz="2000" spc="-20">
                <a:latin typeface="Microsoft Sans Serif"/>
                <a:cs typeface="Microsoft Sans Serif"/>
              </a:rPr>
              <a:t> have </a:t>
            </a:r>
            <a:r>
              <a:rPr dirty="0" sz="2000" spc="-25">
                <a:latin typeface="Microsoft Sans Serif"/>
                <a:cs typeface="Microsoft Sans Serif"/>
              </a:rPr>
              <a:t>carried</a:t>
            </a:r>
            <a:r>
              <a:rPr dirty="0" sz="2000" spc="-55">
                <a:latin typeface="Microsoft Sans Serif"/>
                <a:cs typeface="Microsoft Sans Serif"/>
              </a:rPr>
              <a:t> </a:t>
            </a:r>
            <a:r>
              <a:rPr dirty="0" sz="2000">
                <a:latin typeface="Microsoft Sans Serif"/>
                <a:cs typeface="Microsoft Sans Serif"/>
              </a:rPr>
              <a:t>the</a:t>
            </a:r>
            <a:r>
              <a:rPr dirty="0" sz="2000" spc="-55">
                <a:latin typeface="Microsoft Sans Serif"/>
                <a:cs typeface="Microsoft Sans Serif"/>
              </a:rPr>
              <a:t> </a:t>
            </a:r>
            <a:r>
              <a:rPr dirty="0" sz="2000" spc="-85">
                <a:latin typeface="Microsoft Sans Serif"/>
                <a:cs typeface="Microsoft Sans Serif"/>
              </a:rPr>
              <a:t>maximum </a:t>
            </a:r>
            <a:r>
              <a:rPr dirty="0" sz="2000" spc="-35">
                <a:latin typeface="Microsoft Sans Serif"/>
                <a:cs typeface="Microsoft Sans Serif"/>
              </a:rPr>
              <a:t>payload</a:t>
            </a:r>
            <a:r>
              <a:rPr dirty="0" sz="2000" spc="-85">
                <a:latin typeface="Microsoft Sans Serif"/>
                <a:cs typeface="Microsoft Sans Serif"/>
              </a:rPr>
              <a:t> </a:t>
            </a:r>
            <a:r>
              <a:rPr dirty="0" sz="2000" spc="-10">
                <a:latin typeface="Microsoft Sans Serif"/>
                <a:cs typeface="Microsoft Sans Serif"/>
              </a:rPr>
              <a:t>using</a:t>
            </a:r>
            <a:r>
              <a:rPr dirty="0" sz="2000" spc="-80">
                <a:latin typeface="Microsoft Sans Serif"/>
                <a:cs typeface="Microsoft Sans Serif"/>
              </a:rPr>
              <a:t> </a:t>
            </a:r>
            <a:r>
              <a:rPr dirty="0" sz="2000" spc="-50">
                <a:latin typeface="Microsoft Sans Serif"/>
                <a:cs typeface="Microsoft Sans Serif"/>
              </a:rPr>
              <a:t>a </a:t>
            </a:r>
            <a:r>
              <a:rPr dirty="0" sz="2000" spc="-30">
                <a:latin typeface="Microsoft Sans Serif"/>
                <a:cs typeface="Microsoft Sans Serif"/>
              </a:rPr>
              <a:t>subquery</a:t>
            </a:r>
            <a:r>
              <a:rPr dirty="0" sz="2000" spc="-25">
                <a:latin typeface="Microsoft Sans Serif"/>
                <a:cs typeface="Microsoft Sans Serif"/>
              </a:rPr>
              <a:t> </a:t>
            </a:r>
            <a:r>
              <a:rPr dirty="0" sz="2000">
                <a:latin typeface="Microsoft Sans Serif"/>
                <a:cs typeface="Microsoft Sans Serif"/>
              </a:rPr>
              <a:t>in</a:t>
            </a:r>
            <a:r>
              <a:rPr dirty="0" sz="2000" spc="-25">
                <a:latin typeface="Microsoft Sans Serif"/>
                <a:cs typeface="Microsoft Sans Serif"/>
              </a:rPr>
              <a:t> the </a:t>
            </a:r>
            <a:r>
              <a:rPr dirty="0" baseline="1424" sz="2925" spc="-52" b="1">
                <a:latin typeface="Trebuchet MS"/>
                <a:cs typeface="Trebuchet MS"/>
              </a:rPr>
              <a:t>WHERE</a:t>
            </a:r>
            <a:r>
              <a:rPr dirty="0" baseline="1424" sz="2925" spc="-150" b="1">
                <a:latin typeface="Trebuchet MS"/>
                <a:cs typeface="Trebuchet MS"/>
              </a:rPr>
              <a:t> </a:t>
            </a:r>
            <a:r>
              <a:rPr dirty="0" sz="2000" spc="-75">
                <a:latin typeface="Microsoft Sans Serif"/>
                <a:cs typeface="Microsoft Sans Serif"/>
              </a:rPr>
              <a:t>clause</a:t>
            </a:r>
            <a:r>
              <a:rPr dirty="0" sz="2000" spc="-40">
                <a:latin typeface="Microsoft Sans Serif"/>
                <a:cs typeface="Microsoft Sans Serif"/>
              </a:rPr>
              <a:t> </a:t>
            </a:r>
            <a:r>
              <a:rPr dirty="0" sz="2000" spc="-25">
                <a:latin typeface="Microsoft Sans Serif"/>
                <a:cs typeface="Microsoft Sans Serif"/>
              </a:rPr>
              <a:t>and </a:t>
            </a:r>
            <a:r>
              <a:rPr dirty="0" sz="2000">
                <a:latin typeface="Microsoft Sans Serif"/>
                <a:cs typeface="Microsoft Sans Serif"/>
              </a:rPr>
              <a:t>the</a:t>
            </a:r>
            <a:r>
              <a:rPr dirty="0" sz="2000" spc="-35">
                <a:latin typeface="Microsoft Sans Serif"/>
                <a:cs typeface="Microsoft Sans Serif"/>
              </a:rPr>
              <a:t> </a:t>
            </a:r>
            <a:r>
              <a:rPr dirty="0" baseline="1424" sz="2925" spc="-52" b="1">
                <a:latin typeface="Trebuchet MS"/>
                <a:cs typeface="Trebuchet MS"/>
              </a:rPr>
              <a:t>MAX()</a:t>
            </a:r>
            <a:r>
              <a:rPr dirty="0" baseline="1424" sz="2925" spc="-142" b="1">
                <a:latin typeface="Trebuchet MS"/>
                <a:cs typeface="Trebuchet MS"/>
              </a:rPr>
              <a:t> </a:t>
            </a:r>
            <a:r>
              <a:rPr dirty="0" sz="2000" spc="-10">
                <a:latin typeface="Microsoft Sans Serif"/>
                <a:cs typeface="Microsoft Sans Serif"/>
              </a:rPr>
              <a:t>function.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5"/>
              <a:t>Boosters</a:t>
            </a:r>
            <a:r>
              <a:rPr dirty="0" spc="-105"/>
              <a:t> </a:t>
            </a:r>
            <a:r>
              <a:rPr dirty="0" spc="-85"/>
              <a:t>Carried</a:t>
            </a:r>
            <a:r>
              <a:rPr dirty="0" spc="-100"/>
              <a:t> </a:t>
            </a:r>
            <a:r>
              <a:rPr dirty="0" spc="-140"/>
              <a:t>Maximum</a:t>
            </a:r>
            <a:r>
              <a:rPr dirty="0" spc="-105"/>
              <a:t> Payload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594359" y="1380744"/>
            <a:ext cx="8513445" cy="4937760"/>
            <a:chOff x="594359" y="1380744"/>
            <a:chExt cx="8513445" cy="493776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4359" y="1380744"/>
              <a:ext cx="8513064" cy="493776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9438" y="1575377"/>
              <a:ext cx="7925327" cy="4351337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pc="45"/>
              <a:t>19</a:t>
            </a:fld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8751" y="1693164"/>
            <a:ext cx="806386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235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dirty="0" sz="20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dirty="0" sz="2000" spc="-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combinations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2000" spc="204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baseline="1424" sz="2925" spc="-52" b="1">
                <a:solidFill>
                  <a:srgbClr val="292929"/>
                </a:solidFill>
                <a:latin typeface="Trebuchet MS"/>
                <a:cs typeface="Trebuchet MS"/>
              </a:rPr>
              <a:t>WHERE</a:t>
            </a:r>
            <a:r>
              <a:rPr dirty="0" baseline="1424" sz="2925" spc="-120" b="1">
                <a:solidFill>
                  <a:srgbClr val="292929"/>
                </a:solidFill>
                <a:latin typeface="Trebuchet MS"/>
                <a:cs typeface="Trebuchet MS"/>
              </a:rPr>
              <a:t> </a:t>
            </a:r>
            <a:r>
              <a:rPr dirty="0" sz="2000" spc="-80">
                <a:solidFill>
                  <a:srgbClr val="292929"/>
                </a:solidFill>
                <a:latin typeface="Microsoft Sans Serif"/>
                <a:cs typeface="Microsoft Sans Serif"/>
              </a:rPr>
              <a:t>clause,</a:t>
            </a:r>
            <a:r>
              <a:rPr dirty="0" sz="20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baseline="1424" sz="2925" spc="-75" b="1">
                <a:solidFill>
                  <a:srgbClr val="292929"/>
                </a:solidFill>
                <a:latin typeface="Trebuchet MS"/>
                <a:cs typeface="Trebuchet MS"/>
              </a:rPr>
              <a:t>LIKE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dirty="0" sz="20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baseline="1424" sz="2925" b="1">
                <a:solidFill>
                  <a:srgbClr val="292929"/>
                </a:solidFill>
                <a:latin typeface="Trebuchet MS"/>
                <a:cs typeface="Trebuchet MS"/>
              </a:rPr>
              <a:t>AND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dirty="0" sz="20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baseline="1424" sz="2925" spc="-15" b="1">
                <a:solidFill>
                  <a:srgbClr val="292929"/>
                </a:solidFill>
                <a:latin typeface="Trebuchet MS"/>
                <a:cs typeface="Trebuchet MS"/>
              </a:rPr>
              <a:t>BETWEEN 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filter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 failed landing</a:t>
            </a:r>
            <a:r>
              <a:rPr dirty="0" sz="20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dirty="0" sz="20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 booster </a:t>
            </a:r>
            <a:r>
              <a:rPr dirty="0" sz="2000" spc="-65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95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6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65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4467225" cy="589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00" spc="160">
                <a:solidFill>
                  <a:srgbClr val="0B49CB"/>
                </a:solidFill>
                <a:latin typeface="Microsoft Sans Serif"/>
                <a:cs typeface="Microsoft Sans Serif"/>
              </a:rPr>
              <a:t>2015</a:t>
            </a:r>
            <a:r>
              <a:rPr dirty="0" sz="3700" spc="2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dirty="0" sz="3700" spc="-120">
                <a:solidFill>
                  <a:srgbClr val="0B49CB"/>
                </a:solidFill>
                <a:latin typeface="Microsoft Sans Serif"/>
                <a:cs typeface="Microsoft Sans Serif"/>
              </a:rPr>
              <a:t>Launch</a:t>
            </a:r>
            <a:r>
              <a:rPr dirty="0" sz="3700" spc="15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dirty="0" sz="3700" spc="-155">
                <a:solidFill>
                  <a:srgbClr val="0B49CB"/>
                </a:solidFill>
                <a:latin typeface="Microsoft Sans Serif"/>
                <a:cs typeface="Microsoft Sans Serif"/>
              </a:rPr>
              <a:t>Records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576072" y="2831592"/>
            <a:ext cx="9387840" cy="3291840"/>
            <a:chOff x="576072" y="2831592"/>
            <a:chExt cx="9387840" cy="329184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2831592"/>
              <a:ext cx="9387840" cy="329183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09" y="3027210"/>
              <a:ext cx="8801100" cy="2705094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pc="45"/>
              <a:t>19</a:t>
            </a:fld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288299" y="1560067"/>
            <a:ext cx="3046730" cy="343662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2700" marR="5080">
              <a:lnSpc>
                <a:spcPct val="89800"/>
              </a:lnSpc>
              <a:spcBef>
                <a:spcPts val="320"/>
              </a:spcBef>
            </a:pPr>
            <a:r>
              <a:rPr dirty="0" sz="1800" spc="-204">
                <a:latin typeface="Microsoft Sans Serif"/>
                <a:cs typeface="Microsoft Sans Serif"/>
              </a:rPr>
              <a:t>We</a:t>
            </a:r>
            <a:r>
              <a:rPr dirty="0" sz="1800" spc="55">
                <a:latin typeface="Microsoft Sans Serif"/>
                <a:cs typeface="Microsoft Sans Serif"/>
              </a:rPr>
              <a:t> </a:t>
            </a:r>
            <a:r>
              <a:rPr dirty="0" sz="1800" spc="-40">
                <a:latin typeface="Microsoft Sans Serif"/>
                <a:cs typeface="Microsoft Sans Serif"/>
              </a:rPr>
              <a:t>selected</a:t>
            </a:r>
            <a:r>
              <a:rPr dirty="0" sz="1800" spc="-80">
                <a:latin typeface="Microsoft Sans Serif"/>
                <a:cs typeface="Microsoft Sans Serif"/>
              </a:rPr>
              <a:t> </a:t>
            </a:r>
            <a:r>
              <a:rPr dirty="0" sz="1800" spc="-25">
                <a:latin typeface="Microsoft Sans Serif"/>
                <a:cs typeface="Microsoft Sans Serif"/>
              </a:rPr>
              <a:t>Landing</a:t>
            </a:r>
            <a:r>
              <a:rPr dirty="0" sz="1800" spc="-55">
                <a:latin typeface="Microsoft Sans Serif"/>
                <a:cs typeface="Microsoft Sans Serif"/>
              </a:rPr>
              <a:t> </a:t>
            </a:r>
            <a:r>
              <a:rPr dirty="0" sz="1800" spc="-50">
                <a:latin typeface="Microsoft Sans Serif"/>
                <a:cs typeface="Microsoft Sans Serif"/>
              </a:rPr>
              <a:t>outcomes </a:t>
            </a:r>
            <a:r>
              <a:rPr dirty="0" sz="1800">
                <a:latin typeface="Microsoft Sans Serif"/>
                <a:cs typeface="Microsoft Sans Serif"/>
              </a:rPr>
              <a:t>and</a:t>
            </a:r>
            <a:r>
              <a:rPr dirty="0" sz="1800" spc="-3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the</a:t>
            </a:r>
            <a:r>
              <a:rPr dirty="0" sz="1800" spc="-30">
                <a:latin typeface="Microsoft Sans Serif"/>
                <a:cs typeface="Microsoft Sans Serif"/>
              </a:rPr>
              <a:t> </a:t>
            </a:r>
            <a:r>
              <a:rPr dirty="0" sz="1750" spc="-30" b="1">
                <a:latin typeface="Trebuchet MS"/>
                <a:cs typeface="Trebuchet MS"/>
              </a:rPr>
              <a:t>COUNT</a:t>
            </a:r>
            <a:r>
              <a:rPr dirty="0" sz="1750" spc="-75" b="1">
                <a:latin typeface="Trebuchet MS"/>
                <a:cs typeface="Trebuchet MS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of</a:t>
            </a:r>
            <a:r>
              <a:rPr dirty="0" sz="1800" spc="155">
                <a:latin typeface="Microsoft Sans Serif"/>
                <a:cs typeface="Microsoft Sans Serif"/>
              </a:rPr>
              <a:t> </a:t>
            </a:r>
            <a:r>
              <a:rPr dirty="0" sz="1800" spc="-10">
                <a:latin typeface="Microsoft Sans Serif"/>
                <a:cs typeface="Microsoft Sans Serif"/>
              </a:rPr>
              <a:t>landing </a:t>
            </a:r>
            <a:r>
              <a:rPr dirty="0" sz="1800" spc="-45">
                <a:latin typeface="Microsoft Sans Serif"/>
                <a:cs typeface="Microsoft Sans Serif"/>
              </a:rPr>
              <a:t>outcomes</a:t>
            </a:r>
            <a:r>
              <a:rPr dirty="0" sz="1800" spc="-5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from</a:t>
            </a:r>
            <a:r>
              <a:rPr dirty="0" sz="1800" spc="-6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the</a:t>
            </a:r>
            <a:r>
              <a:rPr dirty="0" sz="1800" spc="-5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data</a:t>
            </a:r>
            <a:r>
              <a:rPr dirty="0" sz="1800" spc="-50">
                <a:latin typeface="Microsoft Sans Serif"/>
                <a:cs typeface="Microsoft Sans Serif"/>
              </a:rPr>
              <a:t> </a:t>
            </a:r>
            <a:r>
              <a:rPr dirty="0" sz="1800" spc="-25">
                <a:latin typeface="Microsoft Sans Serif"/>
                <a:cs typeface="Microsoft Sans Serif"/>
              </a:rPr>
              <a:t>and </a:t>
            </a:r>
            <a:r>
              <a:rPr dirty="0" sz="1800" spc="-45">
                <a:latin typeface="Microsoft Sans Serif"/>
                <a:cs typeface="Microsoft Sans Serif"/>
              </a:rPr>
              <a:t>used</a:t>
            </a:r>
            <a:r>
              <a:rPr dirty="0" sz="1800" spc="-4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the</a:t>
            </a:r>
            <a:r>
              <a:rPr dirty="0" sz="1800" spc="-35">
                <a:latin typeface="Microsoft Sans Serif"/>
                <a:cs typeface="Microsoft Sans Serif"/>
              </a:rPr>
              <a:t> </a:t>
            </a:r>
            <a:r>
              <a:rPr dirty="0" sz="1750" spc="-25" b="1">
                <a:latin typeface="Trebuchet MS"/>
                <a:cs typeface="Trebuchet MS"/>
              </a:rPr>
              <a:t>WHERE</a:t>
            </a:r>
            <a:r>
              <a:rPr dirty="0" sz="1750" spc="-75" b="1">
                <a:latin typeface="Trebuchet MS"/>
                <a:cs typeface="Trebuchet MS"/>
              </a:rPr>
              <a:t> </a:t>
            </a:r>
            <a:r>
              <a:rPr dirty="0" sz="1800" spc="-70">
                <a:latin typeface="Microsoft Sans Serif"/>
                <a:cs typeface="Microsoft Sans Serif"/>
              </a:rPr>
              <a:t>clause</a:t>
            </a:r>
            <a:r>
              <a:rPr dirty="0" sz="1800" spc="-35">
                <a:latin typeface="Microsoft Sans Serif"/>
                <a:cs typeface="Microsoft Sans Serif"/>
              </a:rPr>
              <a:t> </a:t>
            </a:r>
            <a:r>
              <a:rPr dirty="0" sz="1800" spc="-25">
                <a:latin typeface="Microsoft Sans Serif"/>
                <a:cs typeface="Microsoft Sans Serif"/>
              </a:rPr>
              <a:t>to</a:t>
            </a:r>
            <a:r>
              <a:rPr dirty="0" sz="1800" spc="50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filter</a:t>
            </a:r>
            <a:r>
              <a:rPr dirty="0" sz="1800" spc="1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for</a:t>
            </a:r>
            <a:r>
              <a:rPr dirty="0" sz="1800" spc="1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landing </a:t>
            </a:r>
            <a:r>
              <a:rPr dirty="0" sz="1800" spc="-10">
                <a:latin typeface="Microsoft Sans Serif"/>
                <a:cs typeface="Microsoft Sans Serif"/>
              </a:rPr>
              <a:t>outcomes </a:t>
            </a:r>
            <a:r>
              <a:rPr dirty="0" sz="1750" spc="-35" b="1">
                <a:latin typeface="Trebuchet MS"/>
                <a:cs typeface="Trebuchet MS"/>
              </a:rPr>
              <a:t>BETWEEN</a:t>
            </a:r>
            <a:r>
              <a:rPr dirty="0" sz="1750" spc="-25" b="1">
                <a:latin typeface="Trebuchet MS"/>
                <a:cs typeface="Trebuchet MS"/>
              </a:rPr>
              <a:t> </a:t>
            </a:r>
            <a:r>
              <a:rPr dirty="0" sz="1800" spc="60">
                <a:latin typeface="Microsoft Sans Serif"/>
                <a:cs typeface="Microsoft Sans Serif"/>
              </a:rPr>
              <a:t>2010-</a:t>
            </a:r>
            <a:r>
              <a:rPr dirty="0" sz="1800" spc="50">
                <a:latin typeface="Microsoft Sans Serif"/>
                <a:cs typeface="Microsoft Sans Serif"/>
              </a:rPr>
              <a:t>06-</a:t>
            </a:r>
            <a:r>
              <a:rPr dirty="0" sz="1800" spc="80">
                <a:latin typeface="Microsoft Sans Serif"/>
                <a:cs typeface="Microsoft Sans Serif"/>
              </a:rPr>
              <a:t>04</a:t>
            </a:r>
            <a:r>
              <a:rPr dirty="0" sz="1800" spc="20">
                <a:latin typeface="Microsoft Sans Serif"/>
                <a:cs typeface="Microsoft Sans Serif"/>
              </a:rPr>
              <a:t> </a:t>
            </a:r>
            <a:r>
              <a:rPr dirty="0" sz="1800" spc="-25">
                <a:latin typeface="Microsoft Sans Serif"/>
                <a:cs typeface="Microsoft Sans Serif"/>
              </a:rPr>
              <a:t>to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ts val="1895"/>
              </a:lnSpc>
            </a:pPr>
            <a:r>
              <a:rPr dirty="0" sz="1800" spc="60">
                <a:latin typeface="Microsoft Sans Serif"/>
                <a:cs typeface="Microsoft Sans Serif"/>
              </a:rPr>
              <a:t>2010-</a:t>
            </a:r>
            <a:r>
              <a:rPr dirty="0" sz="1800" spc="50">
                <a:latin typeface="Microsoft Sans Serif"/>
                <a:cs typeface="Microsoft Sans Serif"/>
              </a:rPr>
              <a:t>03-</a:t>
            </a:r>
            <a:r>
              <a:rPr dirty="0" sz="1800" spc="-25">
                <a:latin typeface="Microsoft Sans Serif"/>
                <a:cs typeface="Microsoft Sans Serif"/>
              </a:rPr>
              <a:t>20.</a:t>
            </a:r>
            <a:endParaRPr sz="1800">
              <a:latin typeface="Microsoft Sans Serif"/>
              <a:cs typeface="Microsoft Sans Serif"/>
            </a:endParaRPr>
          </a:p>
          <a:p>
            <a:pPr marL="12700" marR="170815">
              <a:lnSpc>
                <a:spcPct val="89800"/>
              </a:lnSpc>
              <a:spcBef>
                <a:spcPts val="1465"/>
              </a:spcBef>
            </a:pPr>
            <a:r>
              <a:rPr dirty="0" sz="1800" spc="-204">
                <a:latin typeface="Microsoft Sans Serif"/>
                <a:cs typeface="Microsoft Sans Serif"/>
              </a:rPr>
              <a:t>We</a:t>
            </a:r>
            <a:r>
              <a:rPr dirty="0" sz="1800" spc="5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applied</a:t>
            </a:r>
            <a:r>
              <a:rPr dirty="0" sz="1800" spc="-10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the</a:t>
            </a:r>
            <a:r>
              <a:rPr dirty="0" sz="1800" spc="-20">
                <a:latin typeface="Microsoft Sans Serif"/>
                <a:cs typeface="Microsoft Sans Serif"/>
              </a:rPr>
              <a:t> </a:t>
            </a:r>
            <a:r>
              <a:rPr dirty="0" sz="1750" spc="-20" b="1">
                <a:latin typeface="Trebuchet MS"/>
                <a:cs typeface="Trebuchet MS"/>
              </a:rPr>
              <a:t>GROUP</a:t>
            </a:r>
            <a:r>
              <a:rPr dirty="0" sz="1750" spc="-60" b="1">
                <a:latin typeface="Trebuchet MS"/>
                <a:cs typeface="Trebuchet MS"/>
              </a:rPr>
              <a:t> </a:t>
            </a:r>
            <a:r>
              <a:rPr dirty="0" sz="1750" spc="-25" b="1">
                <a:latin typeface="Trebuchet MS"/>
                <a:cs typeface="Trebuchet MS"/>
              </a:rPr>
              <a:t>BY </a:t>
            </a:r>
            <a:r>
              <a:rPr dirty="0" sz="1800" spc="-70">
                <a:latin typeface="Microsoft Sans Serif"/>
                <a:cs typeface="Microsoft Sans Serif"/>
              </a:rPr>
              <a:t>clause</a:t>
            </a:r>
            <a:r>
              <a:rPr dirty="0" sz="1800" spc="2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to</a:t>
            </a:r>
            <a:r>
              <a:rPr dirty="0" sz="1800" spc="2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group</a:t>
            </a:r>
            <a:r>
              <a:rPr dirty="0" sz="1800" spc="2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the</a:t>
            </a:r>
            <a:r>
              <a:rPr dirty="0" sz="1800" spc="20">
                <a:latin typeface="Microsoft Sans Serif"/>
                <a:cs typeface="Microsoft Sans Serif"/>
              </a:rPr>
              <a:t> </a:t>
            </a:r>
            <a:r>
              <a:rPr dirty="0" sz="1800" spc="-10">
                <a:latin typeface="Microsoft Sans Serif"/>
                <a:cs typeface="Microsoft Sans Serif"/>
              </a:rPr>
              <a:t>landing </a:t>
            </a:r>
            <a:r>
              <a:rPr dirty="0" sz="1800" spc="-45">
                <a:latin typeface="Microsoft Sans Serif"/>
                <a:cs typeface="Microsoft Sans Serif"/>
              </a:rPr>
              <a:t>outcomes</a:t>
            </a:r>
            <a:r>
              <a:rPr dirty="0" sz="1800" spc="-3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and</a:t>
            </a:r>
            <a:r>
              <a:rPr dirty="0" sz="1800" spc="-3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the</a:t>
            </a:r>
            <a:r>
              <a:rPr dirty="0" sz="1800" spc="-30">
                <a:latin typeface="Microsoft Sans Serif"/>
                <a:cs typeface="Microsoft Sans Serif"/>
              </a:rPr>
              <a:t> </a:t>
            </a:r>
            <a:r>
              <a:rPr dirty="0" sz="1750" b="1">
                <a:latin typeface="Trebuchet MS"/>
                <a:cs typeface="Trebuchet MS"/>
              </a:rPr>
              <a:t>ORDER</a:t>
            </a:r>
            <a:r>
              <a:rPr dirty="0" sz="1750" spc="-65" b="1">
                <a:latin typeface="Trebuchet MS"/>
                <a:cs typeface="Trebuchet MS"/>
              </a:rPr>
              <a:t> </a:t>
            </a:r>
            <a:r>
              <a:rPr dirty="0" sz="1750" spc="-25" b="1">
                <a:latin typeface="Trebuchet MS"/>
                <a:cs typeface="Trebuchet MS"/>
              </a:rPr>
              <a:t>BY </a:t>
            </a:r>
            <a:r>
              <a:rPr dirty="0" sz="1800" spc="-70">
                <a:latin typeface="Microsoft Sans Serif"/>
                <a:cs typeface="Microsoft Sans Serif"/>
              </a:rPr>
              <a:t>clause</a:t>
            </a:r>
            <a:r>
              <a:rPr dirty="0" sz="1800" spc="1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to</a:t>
            </a:r>
            <a:r>
              <a:rPr dirty="0" sz="1800" spc="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order</a:t>
            </a:r>
            <a:r>
              <a:rPr dirty="0" sz="1800" spc="2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the</a:t>
            </a:r>
            <a:r>
              <a:rPr dirty="0" sz="1800" spc="10">
                <a:latin typeface="Microsoft Sans Serif"/>
                <a:cs typeface="Microsoft Sans Serif"/>
              </a:rPr>
              <a:t> </a:t>
            </a:r>
            <a:r>
              <a:rPr dirty="0" sz="1800" spc="-10">
                <a:latin typeface="Microsoft Sans Serif"/>
                <a:cs typeface="Microsoft Sans Serif"/>
              </a:rPr>
              <a:t>grouped </a:t>
            </a:r>
            <a:r>
              <a:rPr dirty="0" sz="1800">
                <a:latin typeface="Microsoft Sans Serif"/>
                <a:cs typeface="Microsoft Sans Serif"/>
              </a:rPr>
              <a:t>landing</a:t>
            </a:r>
            <a:r>
              <a:rPr dirty="0" sz="1800" spc="-95">
                <a:latin typeface="Microsoft Sans Serif"/>
                <a:cs typeface="Microsoft Sans Serif"/>
              </a:rPr>
              <a:t> </a:t>
            </a:r>
            <a:r>
              <a:rPr dirty="0" sz="1800" spc="-35">
                <a:latin typeface="Microsoft Sans Serif"/>
                <a:cs typeface="Microsoft Sans Serif"/>
              </a:rPr>
              <a:t>outcome</a:t>
            </a:r>
            <a:r>
              <a:rPr dirty="0" sz="1800" spc="-85">
                <a:latin typeface="Microsoft Sans Serif"/>
                <a:cs typeface="Microsoft Sans Serif"/>
              </a:rPr>
              <a:t> </a:t>
            </a:r>
            <a:r>
              <a:rPr dirty="0" sz="1800" spc="-25">
                <a:latin typeface="Microsoft Sans Serif"/>
                <a:cs typeface="Microsoft Sans Serif"/>
              </a:rPr>
              <a:t>in </a:t>
            </a:r>
            <a:r>
              <a:rPr dirty="0" sz="1800" spc="-45">
                <a:latin typeface="Microsoft Sans Serif"/>
                <a:cs typeface="Microsoft Sans Serif"/>
              </a:rPr>
              <a:t>descending</a:t>
            </a:r>
            <a:r>
              <a:rPr dirty="0" sz="1800" spc="-35">
                <a:latin typeface="Microsoft Sans Serif"/>
                <a:cs typeface="Microsoft Sans Serif"/>
              </a:rPr>
              <a:t> </a:t>
            </a:r>
            <a:r>
              <a:rPr dirty="0" sz="1800" spc="-10">
                <a:latin typeface="Microsoft Sans Serif"/>
                <a:cs typeface="Microsoft Sans Serif"/>
              </a:rPr>
              <a:t>order.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808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45"/>
              <a:t>Rank</a:t>
            </a:r>
            <a:r>
              <a:rPr dirty="0" sz="2800" spc="-45"/>
              <a:t> </a:t>
            </a:r>
            <a:r>
              <a:rPr dirty="0" sz="2800" spc="-25"/>
              <a:t>Landing</a:t>
            </a:r>
            <a:r>
              <a:rPr dirty="0" sz="2800" spc="-45"/>
              <a:t> </a:t>
            </a:r>
            <a:r>
              <a:rPr dirty="0" sz="2800" spc="-100"/>
              <a:t>Outcomes</a:t>
            </a:r>
            <a:r>
              <a:rPr dirty="0" sz="2800" spc="-45"/>
              <a:t> </a:t>
            </a:r>
            <a:r>
              <a:rPr dirty="0" sz="2800" spc="-85"/>
              <a:t>Between</a:t>
            </a:r>
            <a:r>
              <a:rPr dirty="0" sz="2800" spc="-45"/>
              <a:t> </a:t>
            </a:r>
            <a:r>
              <a:rPr dirty="0" sz="2800" spc="95"/>
              <a:t>2010-</a:t>
            </a:r>
            <a:r>
              <a:rPr dirty="0" sz="2800" spc="80"/>
              <a:t>06-</a:t>
            </a:r>
            <a:r>
              <a:rPr dirty="0" sz="2800" spc="120"/>
              <a:t>04</a:t>
            </a:r>
            <a:r>
              <a:rPr dirty="0" sz="2800" spc="-45"/>
              <a:t> </a:t>
            </a:r>
            <a:r>
              <a:rPr dirty="0" sz="2800"/>
              <a:t>and</a:t>
            </a:r>
            <a:r>
              <a:rPr dirty="0" sz="2800" spc="-45"/>
              <a:t> </a:t>
            </a:r>
            <a:r>
              <a:rPr dirty="0" sz="2800" spc="95"/>
              <a:t>2017-</a:t>
            </a:r>
            <a:r>
              <a:rPr dirty="0" sz="2800" spc="80"/>
              <a:t>03-</a:t>
            </a:r>
            <a:r>
              <a:rPr dirty="0" sz="2800" spc="90"/>
              <a:t>20</a:t>
            </a:r>
            <a:endParaRPr sz="2800"/>
          </a:p>
        </p:txBody>
      </p:sp>
      <p:grpSp>
        <p:nvGrpSpPr>
          <p:cNvPr id="4" name="object 4" descr=""/>
          <p:cNvGrpSpPr/>
          <p:nvPr/>
        </p:nvGrpSpPr>
        <p:grpSpPr>
          <a:xfrm>
            <a:off x="576072" y="1380744"/>
            <a:ext cx="7757159" cy="4008120"/>
            <a:chOff x="576072" y="1380744"/>
            <a:chExt cx="7757159" cy="400812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1380744"/>
              <a:ext cx="7757159" cy="400812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1574800"/>
              <a:ext cx="7170826" cy="3422256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pc="45"/>
              <a:t>19</a:t>
            </a:fld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797970" y="2529751"/>
              <a:ext cx="1058545" cy="369570"/>
            </a:xfrm>
            <a:custGeom>
              <a:avLst/>
              <a:gdLst/>
              <a:ahLst/>
              <a:cxnLst/>
              <a:rect l="l" t="t" r="r" b="b"/>
              <a:pathLst>
                <a:path w="1058545" h="369569">
                  <a:moveTo>
                    <a:pt x="1058299" y="0"/>
                  </a:moveTo>
                  <a:lnTo>
                    <a:pt x="0" y="0"/>
                  </a:lnTo>
                  <a:lnTo>
                    <a:pt x="0" y="369328"/>
                  </a:lnTo>
                  <a:lnTo>
                    <a:pt x="1058299" y="369328"/>
                  </a:lnTo>
                  <a:lnTo>
                    <a:pt x="1058299" y="0"/>
                  </a:lnTo>
                  <a:close/>
                </a:path>
              </a:pathLst>
            </a:custGeom>
            <a:solidFill>
              <a:srgbClr val="0948C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919844" y="1510284"/>
            <a:ext cx="1679575" cy="170180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dirty="0" sz="2000">
                <a:latin typeface="Calibri"/>
                <a:cs typeface="Calibri"/>
              </a:rPr>
              <a:t>We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can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see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that </a:t>
            </a:r>
            <a:r>
              <a:rPr dirty="0" sz="2000">
                <a:latin typeface="Calibri"/>
                <a:cs typeface="Calibri"/>
              </a:rPr>
              <a:t>all the </a:t>
            </a:r>
            <a:r>
              <a:rPr dirty="0" sz="2000" spc="-10">
                <a:latin typeface="Calibri"/>
                <a:cs typeface="Calibri"/>
              </a:rPr>
              <a:t>SpaceX </a:t>
            </a:r>
            <a:r>
              <a:rPr dirty="0" sz="2000">
                <a:latin typeface="Calibri"/>
                <a:cs typeface="Calibri"/>
              </a:rPr>
              <a:t>launch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sites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are </a:t>
            </a:r>
            <a:r>
              <a:rPr dirty="0" sz="2000">
                <a:latin typeface="Calibri"/>
                <a:cs typeface="Calibri"/>
              </a:rPr>
              <a:t>located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inside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10">
                <a:latin typeface="Calibri"/>
                <a:cs typeface="Calibri"/>
              </a:rPr>
              <a:t> United States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6373495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60625" algn="l"/>
              </a:tabLst>
            </a:pPr>
            <a:r>
              <a:rPr dirty="0" spc="-35"/>
              <a:t>Location</a:t>
            </a:r>
            <a:r>
              <a:rPr dirty="0" spc="-190"/>
              <a:t> </a:t>
            </a:r>
            <a:r>
              <a:rPr dirty="0" spc="-25"/>
              <a:t>of</a:t>
            </a:r>
            <a:r>
              <a:rPr dirty="0"/>
              <a:t>	all</a:t>
            </a:r>
            <a:r>
              <a:rPr dirty="0" spc="-70"/>
              <a:t> </a:t>
            </a:r>
            <a:r>
              <a:rPr dirty="0"/>
              <a:t>the</a:t>
            </a:r>
            <a:r>
              <a:rPr dirty="0" spc="-70"/>
              <a:t> </a:t>
            </a:r>
            <a:r>
              <a:rPr dirty="0" spc="-120"/>
              <a:t>Launch</a:t>
            </a:r>
            <a:r>
              <a:rPr dirty="0" spc="-65"/>
              <a:t> </a:t>
            </a:r>
            <a:r>
              <a:rPr dirty="0" spc="-114"/>
              <a:t>Sites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984503" y="1310639"/>
            <a:ext cx="8059420" cy="5130165"/>
            <a:chOff x="984503" y="1310639"/>
            <a:chExt cx="8059420" cy="513016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4503" y="1310639"/>
              <a:ext cx="8058911" cy="512978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9983" y="1505588"/>
              <a:ext cx="7471624" cy="4542409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pc="45"/>
              <a:t>36</a:t>
            </a:fld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9351010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0"/>
              <a:t>Markers </a:t>
            </a:r>
            <a:r>
              <a:rPr dirty="0" spc="-35"/>
              <a:t>showing</a:t>
            </a:r>
            <a:r>
              <a:rPr dirty="0" spc="-100"/>
              <a:t> </a:t>
            </a:r>
            <a:r>
              <a:rPr dirty="0" spc="-80"/>
              <a:t>launch</a:t>
            </a:r>
            <a:r>
              <a:rPr dirty="0" spc="-105"/>
              <a:t> </a:t>
            </a:r>
            <a:r>
              <a:rPr dirty="0" spc="-35"/>
              <a:t>sites</a:t>
            </a:r>
            <a:r>
              <a:rPr dirty="0" spc="-100"/>
              <a:t> </a:t>
            </a:r>
            <a:r>
              <a:rPr dirty="0"/>
              <a:t>with</a:t>
            </a:r>
            <a:r>
              <a:rPr dirty="0" spc="-100"/>
              <a:t> </a:t>
            </a:r>
            <a:r>
              <a:rPr dirty="0"/>
              <a:t>color</a:t>
            </a:r>
            <a:r>
              <a:rPr dirty="0" spc="-100"/>
              <a:t> </a:t>
            </a:r>
            <a:r>
              <a:rPr dirty="0" spc="-20"/>
              <a:t>labels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810768" y="1533144"/>
            <a:ext cx="10253980" cy="4855845"/>
            <a:chOff x="810768" y="1533144"/>
            <a:chExt cx="10253980" cy="485584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0768" y="1533144"/>
              <a:ext cx="10253472" cy="485546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870" y="1727205"/>
              <a:ext cx="9666135" cy="4267746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pc="45"/>
              <a:t>36</a:t>
            </a:fld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2376" y="1423416"/>
              <a:ext cx="2785872" cy="490118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7754" y="1618500"/>
              <a:ext cx="2198902" cy="431482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20"/>
              <a:t>Launch</a:t>
            </a:r>
            <a:r>
              <a:rPr dirty="0" spc="-60"/>
              <a:t> </a:t>
            </a:r>
            <a:r>
              <a:rPr dirty="0" spc="-105"/>
              <a:t>Sites</a:t>
            </a:r>
            <a:r>
              <a:rPr dirty="0" spc="-55"/>
              <a:t> </a:t>
            </a:r>
            <a:r>
              <a:rPr dirty="0" spc="-95"/>
              <a:t>Distance</a:t>
            </a:r>
            <a:r>
              <a:rPr dirty="0" spc="-60"/>
              <a:t> </a:t>
            </a:r>
            <a:r>
              <a:rPr dirty="0" spc="70"/>
              <a:t>to</a:t>
            </a:r>
            <a:r>
              <a:rPr dirty="0" spc="-60"/>
              <a:t> </a:t>
            </a:r>
            <a:r>
              <a:rPr dirty="0" spc="-95"/>
              <a:t>Landmarks</a:t>
            </a:r>
          </a:p>
        </p:txBody>
      </p:sp>
      <p:grpSp>
        <p:nvGrpSpPr>
          <p:cNvPr id="6" name="object 6" descr=""/>
          <p:cNvGrpSpPr/>
          <p:nvPr/>
        </p:nvGrpSpPr>
        <p:grpSpPr>
          <a:xfrm>
            <a:off x="3090672" y="1356360"/>
            <a:ext cx="7985759" cy="4996180"/>
            <a:chOff x="3090672" y="1356360"/>
            <a:chExt cx="7985759" cy="4996180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90672" y="1423416"/>
              <a:ext cx="3380232" cy="278282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86125" y="1618500"/>
              <a:ext cx="2793619" cy="2195512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04631" y="1356360"/>
              <a:ext cx="2971800" cy="284988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99640" y="1549958"/>
              <a:ext cx="2384399" cy="2264054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90672" y="3703320"/>
              <a:ext cx="2679192" cy="262128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86125" y="3899649"/>
              <a:ext cx="2091499" cy="2033673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53327" y="1371600"/>
              <a:ext cx="2468879" cy="283464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49225" y="1566773"/>
              <a:ext cx="1880946" cy="2247239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40095" y="3706367"/>
              <a:ext cx="5736336" cy="2645664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35053" y="3900353"/>
              <a:ext cx="5148986" cy="2058441"/>
            </a:xfrm>
            <a:prstGeom prst="rect">
              <a:avLst/>
            </a:prstGeom>
          </p:spPr>
        </p:pic>
      </p:grpSp>
      <p:sp>
        <p:nvSpPr>
          <p:cNvPr id="17" name="object 1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pc="45"/>
              <a:t>36</a:t>
            </a:fld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797970" y="2529751"/>
              <a:ext cx="1058545" cy="369570"/>
            </a:xfrm>
            <a:custGeom>
              <a:avLst/>
              <a:gdLst/>
              <a:ahLst/>
              <a:cxnLst/>
              <a:rect l="l" t="t" r="r" b="b"/>
              <a:pathLst>
                <a:path w="1058545" h="369569">
                  <a:moveTo>
                    <a:pt x="1058299" y="0"/>
                  </a:moveTo>
                  <a:lnTo>
                    <a:pt x="0" y="0"/>
                  </a:lnTo>
                  <a:lnTo>
                    <a:pt x="0" y="369328"/>
                  </a:lnTo>
                  <a:lnTo>
                    <a:pt x="1058299" y="369328"/>
                  </a:lnTo>
                  <a:lnTo>
                    <a:pt x="1058299" y="0"/>
                  </a:lnTo>
                  <a:close/>
                </a:path>
              </a:pathLst>
            </a:custGeom>
            <a:solidFill>
              <a:srgbClr val="0948C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230330" y="6078219"/>
            <a:ext cx="14859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75">
                <a:solidFill>
                  <a:srgbClr val="1C7DDB"/>
                </a:solidFill>
                <a:latin typeface="Microsoft Sans Serif"/>
                <a:cs typeface="Microsoft Sans Serif"/>
              </a:rPr>
              <a:t>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70485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Introduction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906807" y="1618996"/>
            <a:ext cx="10578465" cy="4207510"/>
          </a:xfrm>
          <a:prstGeom prst="rect">
            <a:avLst/>
          </a:prstGeom>
        </p:spPr>
        <p:txBody>
          <a:bodyPr wrap="square" lIns="0" tIns="46355" rIns="0" bIns="0" rtlCol="0" vert="horz">
            <a:spAutoFit/>
          </a:bodyPr>
          <a:lstStyle/>
          <a:p>
            <a:pPr algn="just" marL="12700" marR="5080">
              <a:lnSpc>
                <a:spcPct val="90000"/>
              </a:lnSpc>
              <a:spcBef>
                <a:spcPts val="365"/>
              </a:spcBef>
            </a:pP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dirty="0" sz="2200" spc="1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dirty="0" sz="2200" spc="1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1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revolutionary</a:t>
            </a:r>
            <a:r>
              <a:rPr dirty="0" sz="2200" spc="1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company</a:t>
            </a:r>
            <a:r>
              <a:rPr dirty="0" sz="2200" spc="1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who</a:t>
            </a:r>
            <a:r>
              <a:rPr dirty="0" sz="2200" spc="1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dirty="0" sz="2200" spc="1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disrupt</a:t>
            </a:r>
            <a:r>
              <a:rPr dirty="0" sz="2200" spc="1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1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dirty="0" sz="2200" spc="1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industry</a:t>
            </a:r>
            <a:r>
              <a:rPr dirty="0" sz="2200" spc="1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dirty="0" sz="2200" spc="1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offering</a:t>
            </a:r>
            <a:r>
              <a:rPr dirty="0" sz="2200" spc="1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specifically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low as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292929"/>
                </a:solidFill>
                <a:latin typeface="Microsoft Sans Serif"/>
                <a:cs typeface="Microsoft Sans Serif"/>
              </a:rPr>
              <a:t>62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dollars;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while other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providers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dirty="0" sz="2200" spc="5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upward</a:t>
            </a:r>
            <a:r>
              <a:rPr dirty="0" sz="2200" spc="5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17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165</a:t>
            </a:r>
            <a:r>
              <a:rPr dirty="0" sz="2200" spc="5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dirty="0" sz="2200" spc="45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dollar</a:t>
            </a:r>
            <a:r>
              <a:rPr dirty="0" sz="2200" spc="55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each.</a:t>
            </a:r>
            <a:r>
              <a:rPr dirty="0" sz="2200" spc="45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dirty="0" sz="2200" spc="55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17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dirty="0" sz="2200" spc="5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saving</a:t>
            </a:r>
            <a:r>
              <a:rPr dirty="0" sz="2200" spc="5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thanks</a:t>
            </a:r>
            <a:r>
              <a:rPr dirty="0" sz="2200" spc="5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5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SpaceX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astounding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idea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2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re-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used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next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mission.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Repeating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process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price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down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even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further.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dirty="0" sz="2200" spc="3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scientist</a:t>
            </a:r>
            <a:r>
              <a:rPr dirty="0" sz="2200" spc="3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15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3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startup</a:t>
            </a:r>
            <a:r>
              <a:rPr dirty="0" sz="2200" spc="3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rivaling</a:t>
            </a:r>
            <a:r>
              <a:rPr dirty="0" sz="2200" spc="3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SpaceX,</a:t>
            </a:r>
            <a:r>
              <a:rPr dirty="0" sz="2200" spc="3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3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goal</a:t>
            </a:r>
            <a:r>
              <a:rPr dirty="0" sz="2200" spc="3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dirty="0" sz="2200" spc="3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dirty="0" sz="2200" spc="3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dirty="0" sz="2200" spc="3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3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dirty="0" sz="2200" spc="3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dirty="0" sz="22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dirty="0" sz="22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pipeline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2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dirty="0" sz="22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 future.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dirty="0" sz="2200" spc="1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dirty="0" sz="2200" spc="1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dirty="0" sz="2200" spc="1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crucial</a:t>
            </a:r>
            <a:r>
              <a:rPr dirty="0" sz="2200" spc="1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dirty="0" sz="2200" spc="1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identifying</a:t>
            </a:r>
            <a:r>
              <a:rPr dirty="0" sz="2200" spc="1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1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right</a:t>
            </a:r>
            <a:r>
              <a:rPr dirty="0" sz="2200" spc="1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price</a:t>
            </a:r>
            <a:r>
              <a:rPr dirty="0" sz="2200" spc="1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1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bid</a:t>
            </a:r>
            <a:r>
              <a:rPr dirty="0" sz="2200" spc="1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against</a:t>
            </a:r>
            <a:r>
              <a:rPr dirty="0" sz="2200" spc="1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dirty="0" sz="2200" spc="1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dirty="0" sz="2200" spc="1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1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rocket launch.</a:t>
            </a:r>
            <a:endParaRPr sz="2200">
              <a:latin typeface="Microsoft Sans Serif"/>
              <a:cs typeface="Microsoft Sans Serif"/>
            </a:endParaRPr>
          </a:p>
          <a:p>
            <a:pPr algn="just" marL="12700">
              <a:lnSpc>
                <a:spcPct val="100000"/>
              </a:lnSpc>
              <a:spcBef>
                <a:spcPts val="1150"/>
              </a:spcBef>
            </a:pPr>
            <a:r>
              <a:rPr dirty="0" sz="2200" spc="-12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 problems</a:t>
            </a: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included:</a:t>
            </a:r>
            <a:endParaRPr sz="2200">
              <a:latin typeface="Microsoft Sans Serif"/>
              <a:cs typeface="Microsoft Sans Serif"/>
            </a:endParaRPr>
          </a:p>
          <a:p>
            <a:pPr algn="just" marL="241300" indent="-228600">
              <a:lnSpc>
                <a:spcPct val="100000"/>
              </a:lnSpc>
              <a:spcBef>
                <a:spcPts val="115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Identifying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factors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influence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outcome.</a:t>
            </a:r>
            <a:endParaRPr sz="2200">
              <a:latin typeface="Microsoft Sans Serif"/>
              <a:cs typeface="Microsoft Sans Serif"/>
            </a:endParaRPr>
          </a:p>
          <a:p>
            <a:pPr algn="just" marL="241300" indent="-228600">
              <a:lnSpc>
                <a:spcPct val="100000"/>
              </a:lnSpc>
              <a:spcBef>
                <a:spcPts val="106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200" spc="-12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variables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how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affecting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outcome.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906807" y="5950203"/>
            <a:ext cx="927925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200" spc="-12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 best condition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needed</a:t>
            </a:r>
            <a:r>
              <a:rPr dirty="0" sz="22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dirty="0" sz="2200" spc="-9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 the probability</a:t>
            </a:r>
            <a:r>
              <a:rPr dirty="0" sz="2200" spc="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2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586980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90"/>
              <a:t>The</a:t>
            </a:r>
            <a:r>
              <a:rPr dirty="0" spc="-60"/>
              <a:t> </a:t>
            </a:r>
            <a:r>
              <a:rPr dirty="0" spc="-195"/>
              <a:t>success</a:t>
            </a:r>
            <a:r>
              <a:rPr dirty="0" spc="-50"/>
              <a:t> </a:t>
            </a:r>
            <a:r>
              <a:rPr dirty="0" spc="-100"/>
              <a:t>percentage</a:t>
            </a:r>
            <a:r>
              <a:rPr dirty="0" spc="-90"/>
              <a:t> </a:t>
            </a:r>
            <a:r>
              <a:rPr dirty="0"/>
              <a:t>by</a:t>
            </a:r>
            <a:r>
              <a:rPr dirty="0" spc="-60"/>
              <a:t> </a:t>
            </a:r>
            <a:r>
              <a:rPr dirty="0" spc="-140"/>
              <a:t>each</a:t>
            </a:r>
            <a:r>
              <a:rPr dirty="0" spc="-70"/>
              <a:t> </a:t>
            </a:r>
            <a:r>
              <a:rPr dirty="0" spc="-65"/>
              <a:t>sites.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011936" y="1383791"/>
            <a:ext cx="9467215" cy="4297680"/>
            <a:chOff x="1011936" y="1383791"/>
            <a:chExt cx="9467215" cy="429768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1936" y="1383791"/>
              <a:ext cx="9467088" cy="429768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732" y="1577593"/>
              <a:ext cx="8879632" cy="3710051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pc="45"/>
              <a:t>40</a:t>
            </a:fld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90"/>
              <a:t>The</a:t>
            </a:r>
            <a:r>
              <a:rPr dirty="0" spc="-60"/>
              <a:t> </a:t>
            </a:r>
            <a:r>
              <a:rPr dirty="0" spc="-20"/>
              <a:t>highest</a:t>
            </a:r>
            <a:r>
              <a:rPr dirty="0" spc="-165"/>
              <a:t> </a:t>
            </a:r>
            <a:r>
              <a:rPr dirty="0" spc="-110"/>
              <a:t>launch-</a:t>
            </a:r>
            <a:r>
              <a:rPr dirty="0" spc="-195"/>
              <a:t>success</a:t>
            </a:r>
            <a:r>
              <a:rPr dirty="0" spc="-30"/>
              <a:t> </a:t>
            </a:r>
            <a:r>
              <a:rPr dirty="0"/>
              <a:t>ratio:</a:t>
            </a:r>
            <a:r>
              <a:rPr dirty="0" spc="-30"/>
              <a:t> </a:t>
            </a:r>
            <a:r>
              <a:rPr dirty="0" spc="-480"/>
              <a:t>KSC</a:t>
            </a:r>
            <a:r>
              <a:rPr dirty="0" spc="135"/>
              <a:t> </a:t>
            </a:r>
            <a:r>
              <a:rPr dirty="0" spc="-265"/>
              <a:t>LC-</a:t>
            </a:r>
            <a:r>
              <a:rPr dirty="0" spc="40"/>
              <a:t>39A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216152" y="1426463"/>
            <a:ext cx="9680575" cy="4815840"/>
            <a:chOff x="1216152" y="1426463"/>
            <a:chExt cx="9680575" cy="481584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6152" y="1426463"/>
              <a:ext cx="9680448" cy="481584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0373" y="1620037"/>
              <a:ext cx="9093200" cy="4230319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pc="45"/>
              <a:t>40</a:t>
            </a:fld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20"/>
              <a:t>Payload</a:t>
            </a:r>
            <a:r>
              <a:rPr dirty="0" spc="-130"/>
              <a:t> </a:t>
            </a:r>
            <a:r>
              <a:rPr dirty="0"/>
              <a:t>vs</a:t>
            </a:r>
            <a:r>
              <a:rPr dirty="0" spc="-150"/>
              <a:t> </a:t>
            </a:r>
            <a:r>
              <a:rPr dirty="0" spc="-120"/>
              <a:t>Launch</a:t>
            </a:r>
            <a:r>
              <a:rPr dirty="0" spc="-125"/>
              <a:t> </a:t>
            </a:r>
            <a:r>
              <a:rPr dirty="0" spc="-105"/>
              <a:t>Outcome</a:t>
            </a:r>
            <a:r>
              <a:rPr dirty="0" spc="-135"/>
              <a:t> </a:t>
            </a:r>
            <a:r>
              <a:rPr dirty="0" spc="-85"/>
              <a:t>Scatter</a:t>
            </a:r>
            <a:r>
              <a:rPr dirty="0" spc="-135"/>
              <a:t> </a:t>
            </a:r>
            <a:r>
              <a:rPr dirty="0" spc="-20"/>
              <a:t>Plot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576072" y="2322576"/>
            <a:ext cx="11101070" cy="3429000"/>
            <a:chOff x="576072" y="2322576"/>
            <a:chExt cx="11101070" cy="34290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2322576"/>
              <a:ext cx="5568696" cy="34290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2518244"/>
              <a:ext cx="4981079" cy="283993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08192" y="2322576"/>
              <a:ext cx="5568696" cy="342900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4521" y="2518244"/>
              <a:ext cx="4981079" cy="2839935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985128" y="1452371"/>
            <a:ext cx="9495790" cy="61087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 marR="5080">
              <a:lnSpc>
                <a:spcPts val="2210"/>
              </a:lnSpc>
              <a:spcBef>
                <a:spcPts val="330"/>
              </a:spcBef>
            </a:pPr>
            <a:r>
              <a:rPr dirty="0" sz="2000">
                <a:latin typeface="Calibri"/>
                <a:cs typeface="Calibri"/>
              </a:rPr>
              <a:t>We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can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see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that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all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success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rate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for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low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weighted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payload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is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higher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than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heavy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weighted payload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pc="45"/>
              <a:t>40</a:t>
            </a:fld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797970" y="2529751"/>
              <a:ext cx="1058545" cy="369570"/>
            </a:xfrm>
            <a:custGeom>
              <a:avLst/>
              <a:gdLst/>
              <a:ahLst/>
              <a:cxnLst/>
              <a:rect l="l" t="t" r="r" b="b"/>
              <a:pathLst>
                <a:path w="1058545" h="369569">
                  <a:moveTo>
                    <a:pt x="1058299" y="0"/>
                  </a:moveTo>
                  <a:lnTo>
                    <a:pt x="0" y="0"/>
                  </a:lnTo>
                  <a:lnTo>
                    <a:pt x="0" y="369328"/>
                  </a:lnTo>
                  <a:lnTo>
                    <a:pt x="1058299" y="369328"/>
                  </a:lnTo>
                  <a:lnTo>
                    <a:pt x="1058299" y="0"/>
                  </a:lnTo>
                  <a:close/>
                </a:path>
              </a:pathLst>
            </a:custGeom>
            <a:solidFill>
              <a:srgbClr val="0948C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69068" y="1543812"/>
            <a:ext cx="984885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dirty="0" sz="2000" spc="-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7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dirty="0" sz="20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90">
                <a:solidFill>
                  <a:srgbClr val="292929"/>
                </a:solidFill>
                <a:latin typeface="Microsoft Sans Serif"/>
                <a:cs typeface="Microsoft Sans Serif"/>
              </a:rPr>
              <a:t>see,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dirty="0" sz="20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code</a:t>
            </a:r>
            <a:r>
              <a:rPr dirty="0" sz="20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85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below: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dirty="0" sz="20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could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dirty="0" sz="20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0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be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1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35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dirty="0" sz="20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85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classification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accuracy.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0"/>
              <a:t>Classification</a:t>
            </a:r>
            <a:r>
              <a:rPr dirty="0" spc="-135"/>
              <a:t> Accuracy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576072" y="2289048"/>
            <a:ext cx="11101070" cy="3069590"/>
            <a:chOff x="576072" y="2289048"/>
            <a:chExt cx="11101070" cy="306959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2289048"/>
              <a:ext cx="11100816" cy="306933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2482989"/>
              <a:ext cx="10515600" cy="2484183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pc="45"/>
              <a:t>44</a:t>
            </a:fld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31239" y="1543812"/>
            <a:ext cx="886142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105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classifier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6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can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distinguish</a:t>
            </a:r>
            <a:r>
              <a:rPr dirty="0" sz="2000" spc="-10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10">
                <a:solidFill>
                  <a:srgbClr val="292929"/>
                </a:solidFill>
                <a:latin typeface="Microsoft Sans Serif"/>
                <a:cs typeface="Microsoft Sans Serif"/>
              </a:rPr>
              <a:t>classes.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5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major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problem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false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positives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dirty="0" sz="2000" spc="-70">
                <a:solidFill>
                  <a:srgbClr val="292929"/>
                </a:solidFill>
                <a:latin typeface="Microsoft Sans Serif"/>
                <a:cs typeface="Microsoft Sans Serif"/>
              </a:rPr>
              <a:t>.i.e.,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75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60">
                <a:solidFill>
                  <a:srgbClr val="292929"/>
                </a:solidFill>
                <a:latin typeface="Microsoft Sans Serif"/>
                <a:cs typeface="Microsoft Sans Serif"/>
              </a:rPr>
              <a:t>marked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85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85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classifier.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3397885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0"/>
              <a:t>Confusion</a:t>
            </a:r>
            <a:r>
              <a:rPr dirty="0" spc="-80"/>
              <a:t> </a:t>
            </a:r>
            <a:r>
              <a:rPr dirty="0" spc="-35"/>
              <a:t>Matrix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758951" y="2551176"/>
            <a:ext cx="8994775" cy="3810000"/>
            <a:chOff x="758951" y="2551176"/>
            <a:chExt cx="8994775" cy="381000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8951" y="2551176"/>
              <a:ext cx="4928616" cy="378866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499" y="2746883"/>
              <a:ext cx="4343400" cy="320039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7151" y="2551176"/>
              <a:ext cx="4346448" cy="38100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02706" y="2746883"/>
              <a:ext cx="3757866" cy="3222885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pc="45"/>
              <a:t>44</a:t>
            </a:fld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8751" y="1612899"/>
            <a:ext cx="10321290" cy="4104004"/>
          </a:xfrm>
          <a:prstGeom prst="rect">
            <a:avLst/>
          </a:prstGeom>
        </p:spPr>
        <p:txBody>
          <a:bodyPr wrap="square" lIns="0" tIns="1860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dirty="0" sz="2200" spc="-254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conclude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that: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200" spc="-12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45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approach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  <a:p>
            <a:pPr marL="240665" marR="259715" indent="-227965">
              <a:lnSpc>
                <a:spcPct val="102699"/>
              </a:lnSpc>
              <a:spcBef>
                <a:spcPts val="12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200" spc="-12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low</a:t>
            </a: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(which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define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292929"/>
                </a:solidFill>
                <a:latin typeface="Microsoft Sans Serif"/>
                <a:cs typeface="Microsoft Sans Serif"/>
              </a:rPr>
              <a:t>4000kg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below)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better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dirty="0" sz="2200" spc="-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 heavy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2200">
              <a:latin typeface="Microsoft Sans Serif"/>
              <a:cs typeface="Microsoft Sans Serif"/>
            </a:endParaRPr>
          </a:p>
          <a:p>
            <a:pPr marL="240665" marR="619760" indent="-227965">
              <a:lnSpc>
                <a:spcPct val="100000"/>
              </a:lnSpc>
              <a:spcBef>
                <a:spcPts val="13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Starting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dirty="0" sz="22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292929"/>
                </a:solidFill>
                <a:latin typeface="Microsoft Sans Serif"/>
                <a:cs typeface="Microsoft Sans Serif"/>
              </a:rPr>
              <a:t>2013,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25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dirty="0" sz="22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5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dirty="0" sz="22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increased,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directly</a:t>
            </a:r>
            <a:r>
              <a:rPr dirty="0" sz="22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proportional time</a:t>
            </a:r>
            <a:r>
              <a:rPr dirty="0" sz="22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r>
              <a:rPr dirty="0" sz="22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292929"/>
                </a:solidFill>
                <a:latin typeface="Microsoft Sans Serif"/>
                <a:cs typeface="Microsoft Sans Serif"/>
              </a:rPr>
              <a:t>2020,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dirty="0" sz="22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eventually</a:t>
            </a:r>
            <a:r>
              <a:rPr dirty="0" sz="2200" spc="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perfect</a:t>
            </a:r>
            <a:r>
              <a:rPr dirty="0" sz="22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 in the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future.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200" spc="-29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65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 the</a:t>
            </a:r>
            <a:r>
              <a:rPr dirty="0" sz="22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dirty="0" sz="22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 of</a:t>
            </a:r>
            <a:r>
              <a:rPr dirty="0" sz="2200" spc="2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dirty="0" sz="2200" spc="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sites;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6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200" spc="-275">
                <a:latin typeface="Microsoft Sans Serif"/>
                <a:cs typeface="Microsoft Sans Serif"/>
              </a:rPr>
              <a:t>SSO</a:t>
            </a:r>
            <a:r>
              <a:rPr dirty="0" sz="2200" spc="75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orbit</a:t>
            </a:r>
            <a:r>
              <a:rPr dirty="0" sz="2200" spc="-110">
                <a:latin typeface="Microsoft Sans Serif"/>
                <a:cs typeface="Microsoft Sans Serif"/>
              </a:rPr>
              <a:t> </a:t>
            </a:r>
            <a:r>
              <a:rPr dirty="0" sz="2200" spc="-90">
                <a:latin typeface="Microsoft Sans Serif"/>
                <a:cs typeface="Microsoft Sans Serif"/>
              </a:rPr>
              <a:t>have</a:t>
            </a:r>
            <a:r>
              <a:rPr dirty="0" sz="2200" spc="-15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the</a:t>
            </a:r>
            <a:r>
              <a:rPr dirty="0" sz="2200" spc="-20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most</a:t>
            </a:r>
            <a:r>
              <a:rPr dirty="0" sz="2200" spc="-15">
                <a:latin typeface="Microsoft Sans Serif"/>
                <a:cs typeface="Microsoft Sans Serif"/>
              </a:rPr>
              <a:t> </a:t>
            </a:r>
            <a:r>
              <a:rPr dirty="0" sz="2200" spc="-125">
                <a:latin typeface="Microsoft Sans Serif"/>
                <a:cs typeface="Microsoft Sans Serif"/>
              </a:rPr>
              <a:t>success</a:t>
            </a:r>
            <a:r>
              <a:rPr dirty="0" sz="2200" spc="-15">
                <a:latin typeface="Microsoft Sans Serif"/>
                <a:cs typeface="Microsoft Sans Serif"/>
              </a:rPr>
              <a:t> </a:t>
            </a:r>
            <a:r>
              <a:rPr dirty="0" sz="2200" spc="-10">
                <a:latin typeface="Microsoft Sans Serif"/>
                <a:cs typeface="Microsoft Sans Serif"/>
              </a:rPr>
              <a:t>rate;</a:t>
            </a:r>
            <a:r>
              <a:rPr dirty="0" sz="2200" spc="-20">
                <a:latin typeface="Microsoft Sans Serif"/>
                <a:cs typeface="Microsoft Sans Serif"/>
              </a:rPr>
              <a:t> </a:t>
            </a:r>
            <a:r>
              <a:rPr dirty="0" sz="2200" spc="70">
                <a:latin typeface="Microsoft Sans Serif"/>
                <a:cs typeface="Microsoft Sans Serif"/>
              </a:rPr>
              <a:t>100%</a:t>
            </a:r>
            <a:r>
              <a:rPr dirty="0" sz="2200" spc="-25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and</a:t>
            </a:r>
            <a:r>
              <a:rPr dirty="0" sz="2200" spc="-15">
                <a:latin typeface="Microsoft Sans Serif"/>
                <a:cs typeface="Microsoft Sans Serif"/>
              </a:rPr>
              <a:t> </a:t>
            </a:r>
            <a:r>
              <a:rPr dirty="0" sz="2200" spc="-45">
                <a:latin typeface="Microsoft Sans Serif"/>
                <a:cs typeface="Microsoft Sans Serif"/>
              </a:rPr>
              <a:t>more</a:t>
            </a:r>
            <a:r>
              <a:rPr dirty="0" sz="2200" spc="-15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than</a:t>
            </a:r>
            <a:r>
              <a:rPr dirty="0" sz="2200" spc="-20">
                <a:latin typeface="Microsoft Sans Serif"/>
                <a:cs typeface="Microsoft Sans Serif"/>
              </a:rPr>
              <a:t> </a:t>
            </a:r>
            <a:r>
              <a:rPr dirty="0" sz="2200" spc="95">
                <a:latin typeface="Microsoft Sans Serif"/>
                <a:cs typeface="Microsoft Sans Serif"/>
              </a:rPr>
              <a:t>1</a:t>
            </a:r>
            <a:r>
              <a:rPr dirty="0" sz="2200" spc="-20">
                <a:latin typeface="Microsoft Sans Serif"/>
                <a:cs typeface="Microsoft Sans Serif"/>
              </a:rPr>
              <a:t> </a:t>
            </a:r>
            <a:r>
              <a:rPr dirty="0" sz="2200" spc="-10">
                <a:latin typeface="Microsoft Sans Serif"/>
                <a:cs typeface="Microsoft Sans Serif"/>
              </a:rPr>
              <a:t>occurrence.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pc="45"/>
              <a:t>44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30"/>
              <a:t>Conclusions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042" y="253166"/>
            <a:ext cx="8258307" cy="6604833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94146" y="496728"/>
            <a:ext cx="1997853" cy="2497706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877277" y="3414698"/>
            <a:ext cx="314722" cy="53010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26485" y="4250451"/>
            <a:ext cx="1130034" cy="42981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20941" y="5224700"/>
            <a:ext cx="3371058" cy="1633300"/>
          </a:xfrm>
          <a:prstGeom prst="rect">
            <a:avLst/>
          </a:prstGeom>
        </p:spPr>
      </p:pic>
      <p:sp>
        <p:nvSpPr>
          <p:cNvPr id="7" name="object 7" descr=""/>
          <p:cNvSpPr/>
          <p:nvPr/>
        </p:nvSpPr>
        <p:spPr>
          <a:xfrm>
            <a:off x="8396583" y="284208"/>
            <a:ext cx="3796029" cy="14604"/>
          </a:xfrm>
          <a:custGeom>
            <a:avLst/>
            <a:gdLst/>
            <a:ahLst/>
            <a:cxnLst/>
            <a:rect l="l" t="t" r="r" b="b"/>
            <a:pathLst>
              <a:path w="3796029" h="14604">
                <a:moveTo>
                  <a:pt x="0" y="0"/>
                </a:moveTo>
                <a:lnTo>
                  <a:pt x="3795417" y="0"/>
                </a:lnTo>
                <a:lnTo>
                  <a:pt x="3795417" y="14327"/>
                </a:lnTo>
                <a:lnTo>
                  <a:pt x="0" y="1432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11573585" y="5003460"/>
            <a:ext cx="137795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-175">
                <a:solidFill>
                  <a:srgbClr val="8E776E"/>
                </a:solidFill>
                <a:latin typeface="Times New Roman"/>
                <a:cs typeface="Times New Roman"/>
              </a:rPr>
              <a:t>....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1063413" y="4393759"/>
            <a:ext cx="407670" cy="514984"/>
          </a:xfrm>
          <a:prstGeom prst="rect">
            <a:avLst/>
          </a:prstGeom>
        </p:spPr>
        <p:txBody>
          <a:bodyPr wrap="square" lIns="0" tIns="2101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55"/>
              </a:spcBef>
              <a:tabLst>
                <a:tab pos="273050" algn="l"/>
              </a:tabLst>
            </a:pPr>
            <a:r>
              <a:rPr dirty="0" sz="3200">
                <a:solidFill>
                  <a:srgbClr val="8E776E"/>
                </a:solidFill>
                <a:latin typeface="Arial"/>
                <a:cs typeface="Arial"/>
              </a:rPr>
              <a:t>	</a:t>
            </a:r>
            <a:r>
              <a:rPr dirty="0" sz="1650" spc="-160">
                <a:solidFill>
                  <a:srgbClr val="8E776E"/>
                </a:solidFill>
                <a:latin typeface="Times New Roman"/>
                <a:cs typeface="Times New Roman"/>
              </a:rPr>
              <a:t>,,..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8822543" y="5067136"/>
            <a:ext cx="768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650">
                <a:solidFill>
                  <a:srgbClr val="A59A9A"/>
                </a:solidFill>
                <a:latin typeface="Arial"/>
                <a:cs typeface="Arial"/>
              </a:rPr>
              <a:t>Ԅ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1964352" y="6392163"/>
            <a:ext cx="14859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75">
                <a:solidFill>
                  <a:srgbClr val="1C7D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65313" y="2812770"/>
            <a:ext cx="1058545" cy="369570"/>
          </a:xfrm>
          <a:prstGeom prst="rect">
            <a:avLst/>
          </a:prstGeom>
          <a:solidFill>
            <a:srgbClr val="0948CB"/>
          </a:solidFill>
        </p:spPr>
        <p:txBody>
          <a:bodyPr wrap="square" lIns="0" tIns="33655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265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8751" y="1426972"/>
            <a:ext cx="8782685" cy="4501515"/>
          </a:xfrm>
          <a:prstGeom prst="rect">
            <a:avLst/>
          </a:prstGeom>
        </p:spPr>
        <p:txBody>
          <a:bodyPr wrap="square" lIns="0" tIns="1860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dirty="0" sz="2200" spc="-95">
                <a:solidFill>
                  <a:srgbClr val="0B49CB"/>
                </a:solidFill>
                <a:latin typeface="Microsoft Sans Serif"/>
                <a:cs typeface="Microsoft Sans Serif"/>
              </a:rPr>
              <a:t>Executive</a:t>
            </a:r>
            <a:r>
              <a:rPr dirty="0" sz="220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0B49CB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>
              <a:latin typeface="Microsoft Sans Serif"/>
              <a:cs typeface="Microsoft Sans Serif"/>
            </a:endParaRPr>
          </a:p>
          <a:p>
            <a:pPr lvl="1" marL="697865" indent="-227965">
              <a:lnSpc>
                <a:spcPct val="100000"/>
              </a:lnSpc>
              <a:spcBef>
                <a:spcPts val="145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1900" spc="-10">
                <a:solidFill>
                  <a:srgbClr val="767171"/>
                </a:solidFill>
                <a:latin typeface="Microsoft Sans Serif"/>
                <a:cs typeface="Microsoft Sans Serif"/>
              </a:rPr>
              <a:t>Data</a:t>
            </a:r>
            <a:r>
              <a:rPr dirty="0" sz="1900" spc="-12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60">
                <a:solidFill>
                  <a:srgbClr val="767171"/>
                </a:solidFill>
                <a:latin typeface="Microsoft Sans Serif"/>
                <a:cs typeface="Microsoft Sans Serif"/>
              </a:rPr>
              <a:t>was</a:t>
            </a:r>
            <a:r>
              <a:rPr dirty="0" sz="1900" spc="-65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25">
                <a:solidFill>
                  <a:srgbClr val="767171"/>
                </a:solidFill>
                <a:latin typeface="Microsoft Sans Serif"/>
                <a:cs typeface="Microsoft Sans Serif"/>
              </a:rPr>
              <a:t>collected</a:t>
            </a:r>
            <a:r>
              <a:rPr dirty="0" sz="1900" spc="-10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dirty="0" sz="1900">
                <a:solidFill>
                  <a:srgbClr val="767171"/>
                </a:solidFill>
                <a:latin typeface="Microsoft Sans Serif"/>
                <a:cs typeface="Microsoft Sans Serif"/>
              </a:rPr>
              <a:t>using</a:t>
            </a:r>
            <a:r>
              <a:rPr dirty="0" sz="1900" spc="-4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125">
                <a:solidFill>
                  <a:srgbClr val="767171"/>
                </a:solidFill>
                <a:latin typeface="Microsoft Sans Serif"/>
                <a:cs typeface="Microsoft Sans Serif"/>
              </a:rPr>
              <a:t>SpaceX</a:t>
            </a:r>
            <a:r>
              <a:rPr dirty="0" sz="190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265">
                <a:solidFill>
                  <a:srgbClr val="767171"/>
                </a:solidFill>
                <a:latin typeface="Microsoft Sans Serif"/>
                <a:cs typeface="Microsoft Sans Serif"/>
              </a:rPr>
              <a:t>REST</a:t>
            </a:r>
            <a:r>
              <a:rPr dirty="0" sz="1900" spc="7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95">
                <a:solidFill>
                  <a:srgbClr val="767171"/>
                </a:solidFill>
                <a:latin typeface="Microsoft Sans Serif"/>
                <a:cs typeface="Microsoft Sans Serif"/>
              </a:rPr>
              <a:t>API</a:t>
            </a:r>
            <a:r>
              <a:rPr dirty="0" sz="1900" spc="-3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dirty="0" sz="1900">
                <a:solidFill>
                  <a:srgbClr val="767171"/>
                </a:solidFill>
                <a:latin typeface="Microsoft Sans Serif"/>
                <a:cs typeface="Microsoft Sans Serif"/>
              </a:rPr>
              <a:t>and</a:t>
            </a:r>
            <a:r>
              <a:rPr dirty="0" sz="1900" spc="-4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dirty="0" sz="1900">
                <a:solidFill>
                  <a:srgbClr val="767171"/>
                </a:solidFill>
                <a:latin typeface="Microsoft Sans Serif"/>
                <a:cs typeface="Microsoft Sans Serif"/>
              </a:rPr>
              <a:t>web</a:t>
            </a:r>
            <a:r>
              <a:rPr dirty="0" sz="1900" spc="-4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20">
                <a:solidFill>
                  <a:srgbClr val="767171"/>
                </a:solidFill>
                <a:latin typeface="Microsoft Sans Serif"/>
                <a:cs typeface="Microsoft Sans Serif"/>
              </a:rPr>
              <a:t>scrapping</a:t>
            </a:r>
            <a:r>
              <a:rPr dirty="0" sz="1900" spc="-35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dirty="0" sz="1900">
                <a:solidFill>
                  <a:srgbClr val="767171"/>
                </a:solidFill>
                <a:latin typeface="Microsoft Sans Serif"/>
                <a:cs typeface="Microsoft Sans Serif"/>
              </a:rPr>
              <a:t>from</a:t>
            </a:r>
            <a:r>
              <a:rPr dirty="0" sz="1900" spc="-45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10">
                <a:solidFill>
                  <a:srgbClr val="767171"/>
                </a:solidFill>
                <a:latin typeface="Microsoft Sans Serif"/>
                <a:cs typeface="Microsoft Sans Serif"/>
              </a:rPr>
              <a:t>Wikipedia</a:t>
            </a:r>
            <a:endParaRPr sz="19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3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dirty="0" sz="2200" spc="-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dirty="0" sz="2200" spc="-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>
              <a:latin typeface="Microsoft Sans Serif"/>
              <a:cs typeface="Microsoft Sans Serif"/>
            </a:endParaRPr>
          </a:p>
          <a:p>
            <a:pPr lvl="1" marL="697865" indent="-227965">
              <a:lnSpc>
                <a:spcPct val="100000"/>
              </a:lnSpc>
              <a:spcBef>
                <a:spcPts val="145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1900" spc="-10">
                <a:solidFill>
                  <a:srgbClr val="767171"/>
                </a:solidFill>
                <a:latin typeface="Microsoft Sans Serif"/>
                <a:cs typeface="Microsoft Sans Serif"/>
              </a:rPr>
              <a:t>Data</a:t>
            </a:r>
            <a:r>
              <a:rPr dirty="0" sz="1900" spc="-35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60">
                <a:solidFill>
                  <a:srgbClr val="767171"/>
                </a:solidFill>
                <a:latin typeface="Microsoft Sans Serif"/>
                <a:cs typeface="Microsoft Sans Serif"/>
              </a:rPr>
              <a:t>was</a:t>
            </a:r>
            <a:r>
              <a:rPr dirty="0" sz="1900" spc="-3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45">
                <a:solidFill>
                  <a:srgbClr val="767171"/>
                </a:solidFill>
                <a:latin typeface="Microsoft Sans Serif"/>
                <a:cs typeface="Microsoft Sans Serif"/>
              </a:rPr>
              <a:t>processed</a:t>
            </a:r>
            <a:r>
              <a:rPr dirty="0" sz="1900" spc="-3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dirty="0" sz="1900">
                <a:solidFill>
                  <a:srgbClr val="767171"/>
                </a:solidFill>
                <a:latin typeface="Microsoft Sans Serif"/>
                <a:cs typeface="Microsoft Sans Serif"/>
              </a:rPr>
              <a:t>using</a:t>
            </a:r>
            <a:r>
              <a:rPr dirty="0" sz="1900" spc="-3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50">
                <a:solidFill>
                  <a:srgbClr val="767171"/>
                </a:solidFill>
                <a:latin typeface="Microsoft Sans Serif"/>
                <a:cs typeface="Microsoft Sans Serif"/>
              </a:rPr>
              <a:t>one-</a:t>
            </a:r>
            <a:r>
              <a:rPr dirty="0" sz="1900">
                <a:solidFill>
                  <a:srgbClr val="767171"/>
                </a:solidFill>
                <a:latin typeface="Microsoft Sans Serif"/>
                <a:cs typeface="Microsoft Sans Serif"/>
              </a:rPr>
              <a:t>hot</a:t>
            </a:r>
            <a:r>
              <a:rPr dirty="0" sz="1900" spc="-4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20">
                <a:solidFill>
                  <a:srgbClr val="767171"/>
                </a:solidFill>
                <a:latin typeface="Microsoft Sans Serif"/>
                <a:cs typeface="Microsoft Sans Serif"/>
              </a:rPr>
              <a:t>encoding</a:t>
            </a:r>
            <a:r>
              <a:rPr dirty="0" sz="1900" spc="-3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dirty="0" sz="1900">
                <a:solidFill>
                  <a:srgbClr val="767171"/>
                </a:solidFill>
                <a:latin typeface="Microsoft Sans Serif"/>
                <a:cs typeface="Microsoft Sans Serif"/>
              </a:rPr>
              <a:t>for</a:t>
            </a:r>
            <a:r>
              <a:rPr dirty="0" sz="1900" spc="-4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30">
                <a:solidFill>
                  <a:srgbClr val="767171"/>
                </a:solidFill>
                <a:latin typeface="Microsoft Sans Serif"/>
                <a:cs typeface="Microsoft Sans Serif"/>
              </a:rPr>
              <a:t>categorical </a:t>
            </a:r>
            <a:r>
              <a:rPr dirty="0" sz="1900" spc="-10">
                <a:solidFill>
                  <a:srgbClr val="767171"/>
                </a:solidFill>
                <a:latin typeface="Microsoft Sans Serif"/>
                <a:cs typeface="Microsoft Sans Serif"/>
              </a:rPr>
              <a:t>features</a:t>
            </a:r>
            <a:endParaRPr sz="19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1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dirty="0" sz="2200" spc="-1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7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dirty="0" sz="2200" spc="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6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dirty="0" sz="2200" spc="-10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dirty="0" sz="2200" spc="-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dirty="0" sz="2200" spc="-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-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dirty="0" sz="2200" spc="-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dirty="0" sz="2200" spc="-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lvl="1" marL="697865" indent="-227965">
              <a:lnSpc>
                <a:spcPct val="100000"/>
              </a:lnSpc>
              <a:spcBef>
                <a:spcPts val="145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1900" spc="-20">
                <a:solidFill>
                  <a:srgbClr val="767171"/>
                </a:solidFill>
                <a:latin typeface="Microsoft Sans Serif"/>
                <a:cs typeface="Microsoft Sans Serif"/>
              </a:rPr>
              <a:t>How</a:t>
            </a:r>
            <a:r>
              <a:rPr dirty="0" sz="1900" spc="-3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dirty="0" sz="1900">
                <a:solidFill>
                  <a:srgbClr val="767171"/>
                </a:solidFill>
                <a:latin typeface="Microsoft Sans Serif"/>
                <a:cs typeface="Microsoft Sans Serif"/>
              </a:rPr>
              <a:t>to</a:t>
            </a:r>
            <a:r>
              <a:rPr dirty="0" sz="1900" spc="-25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dirty="0" sz="1900">
                <a:solidFill>
                  <a:srgbClr val="767171"/>
                </a:solidFill>
                <a:latin typeface="Microsoft Sans Serif"/>
                <a:cs typeface="Microsoft Sans Serif"/>
              </a:rPr>
              <a:t>build,</a:t>
            </a:r>
            <a:r>
              <a:rPr dirty="0" sz="1900" spc="-2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10">
                <a:solidFill>
                  <a:srgbClr val="767171"/>
                </a:solidFill>
                <a:latin typeface="Microsoft Sans Serif"/>
                <a:cs typeface="Microsoft Sans Serif"/>
              </a:rPr>
              <a:t>tune,</a:t>
            </a:r>
            <a:r>
              <a:rPr dirty="0" sz="1900" spc="-25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45">
                <a:solidFill>
                  <a:srgbClr val="767171"/>
                </a:solidFill>
                <a:latin typeface="Microsoft Sans Serif"/>
                <a:cs typeface="Microsoft Sans Serif"/>
              </a:rPr>
              <a:t>evaluate</a:t>
            </a:r>
            <a:r>
              <a:rPr dirty="0" sz="1900" spc="-25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35">
                <a:solidFill>
                  <a:srgbClr val="767171"/>
                </a:solidFill>
                <a:latin typeface="Microsoft Sans Serif"/>
                <a:cs typeface="Microsoft Sans Serif"/>
              </a:rPr>
              <a:t>classification</a:t>
            </a:r>
            <a:r>
              <a:rPr dirty="0" sz="1900" spc="-2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10">
                <a:solidFill>
                  <a:srgbClr val="767171"/>
                </a:solidFill>
                <a:latin typeface="Microsoft Sans Serif"/>
                <a:cs typeface="Microsoft Sans Serif"/>
              </a:rPr>
              <a:t>models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839"/>
              </a:lnSpc>
            </a:pPr>
            <a:fld id="{81D60167-4931-47E6-BA6A-407CBD079E47}" type="slidenum">
              <a:rPr dirty="0" spc="75"/>
              <a:t>7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8751" y="1657603"/>
            <a:ext cx="10357485" cy="4518660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algn="just" marL="12700" marR="5080">
              <a:lnSpc>
                <a:spcPct val="88900"/>
              </a:lnSpc>
              <a:spcBef>
                <a:spcPts val="420"/>
              </a:spcBef>
            </a:pPr>
            <a:r>
              <a:rPr dirty="0" sz="2400">
                <a:latin typeface="Calibri"/>
                <a:cs typeface="Calibri"/>
              </a:rPr>
              <a:t>Data</a:t>
            </a:r>
            <a:r>
              <a:rPr dirty="0" sz="2400" spc="1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collection</a:t>
            </a:r>
            <a:r>
              <a:rPr dirty="0" sz="2400" spc="1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is</a:t>
            </a:r>
            <a:r>
              <a:rPr dirty="0" sz="2400" spc="1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1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process</a:t>
            </a:r>
            <a:r>
              <a:rPr dirty="0" sz="2400" spc="1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of</a:t>
            </a:r>
            <a:r>
              <a:rPr dirty="0" sz="2400" spc="1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gathering</a:t>
            </a:r>
            <a:r>
              <a:rPr dirty="0" sz="2400" spc="1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and</a:t>
            </a:r>
            <a:r>
              <a:rPr dirty="0" sz="2400" spc="1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measuring</a:t>
            </a:r>
            <a:r>
              <a:rPr dirty="0" sz="2400" spc="1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information</a:t>
            </a:r>
            <a:r>
              <a:rPr dirty="0" sz="2400" spc="1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on</a:t>
            </a:r>
            <a:r>
              <a:rPr dirty="0" sz="2400" spc="13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targeted </a:t>
            </a:r>
            <a:r>
              <a:rPr dirty="0" sz="2400">
                <a:latin typeface="Calibri"/>
                <a:cs typeface="Calibri"/>
              </a:rPr>
              <a:t>variables</a:t>
            </a:r>
            <a:r>
              <a:rPr dirty="0" sz="2400" spc="4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</a:t>
            </a:r>
            <a:r>
              <a:rPr dirty="0" sz="2400" spc="4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an</a:t>
            </a:r>
            <a:r>
              <a:rPr dirty="0" sz="2400" spc="4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established</a:t>
            </a:r>
            <a:r>
              <a:rPr dirty="0" sz="2400" spc="4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system,</a:t>
            </a:r>
            <a:r>
              <a:rPr dirty="0" sz="2400" spc="4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which</a:t>
            </a:r>
            <a:r>
              <a:rPr dirty="0" sz="2400" spc="4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then</a:t>
            </a:r>
            <a:r>
              <a:rPr dirty="0" sz="2400" spc="4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enables</a:t>
            </a:r>
            <a:r>
              <a:rPr dirty="0" sz="2400" spc="4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one</a:t>
            </a:r>
            <a:r>
              <a:rPr dirty="0" sz="2400" spc="4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to</a:t>
            </a:r>
            <a:r>
              <a:rPr dirty="0" sz="2400" spc="4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answer</a:t>
            </a:r>
            <a:r>
              <a:rPr dirty="0" sz="2400" spc="4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relevant </a:t>
            </a:r>
            <a:r>
              <a:rPr dirty="0" sz="2400">
                <a:latin typeface="Calibri"/>
                <a:cs typeface="Calibri"/>
              </a:rPr>
              <a:t>questions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and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evaluate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outcomes.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As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mentioned,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dataset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was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collected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by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REST </a:t>
            </a:r>
            <a:r>
              <a:rPr dirty="0" sz="2400">
                <a:latin typeface="Calibri"/>
                <a:cs typeface="Calibri"/>
              </a:rPr>
              <a:t>API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and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Web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Scrapping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from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Wikipedia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750">
              <a:latin typeface="Calibri"/>
              <a:cs typeface="Calibri"/>
            </a:endParaRPr>
          </a:p>
          <a:p>
            <a:pPr algn="just" marL="12700" marR="5715">
              <a:lnSpc>
                <a:spcPct val="90400"/>
              </a:lnSpc>
            </a:pPr>
            <a:r>
              <a:rPr dirty="0" sz="2400">
                <a:latin typeface="Calibri"/>
                <a:cs typeface="Calibri"/>
              </a:rPr>
              <a:t>For</a:t>
            </a:r>
            <a:r>
              <a:rPr dirty="0" sz="2400" spc="10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REST</a:t>
            </a:r>
            <a:r>
              <a:rPr dirty="0" sz="2400" spc="1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API,</a:t>
            </a:r>
            <a:r>
              <a:rPr dirty="0" sz="2400" spc="1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its</a:t>
            </a:r>
            <a:r>
              <a:rPr dirty="0" sz="2400" spc="114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started</a:t>
            </a:r>
            <a:r>
              <a:rPr dirty="0" sz="2400" spc="1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by</a:t>
            </a:r>
            <a:r>
              <a:rPr dirty="0" sz="2400" spc="114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using</a:t>
            </a:r>
            <a:r>
              <a:rPr dirty="0" sz="2400" spc="114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1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get</a:t>
            </a:r>
            <a:r>
              <a:rPr dirty="0" sz="2400" spc="1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request.</a:t>
            </a:r>
            <a:r>
              <a:rPr dirty="0" sz="2400" spc="1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Then,</a:t>
            </a:r>
            <a:r>
              <a:rPr dirty="0" sz="2400" spc="1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we</a:t>
            </a:r>
            <a:r>
              <a:rPr dirty="0" sz="2400" spc="114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decoded</a:t>
            </a:r>
            <a:r>
              <a:rPr dirty="0" sz="2400" spc="1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12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response </a:t>
            </a:r>
            <a:r>
              <a:rPr dirty="0" sz="2400">
                <a:latin typeface="Calibri"/>
                <a:cs typeface="Calibri"/>
              </a:rPr>
              <a:t>content</a:t>
            </a:r>
            <a:r>
              <a:rPr dirty="0" sz="2400" spc="3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as</a:t>
            </a:r>
            <a:r>
              <a:rPr dirty="0" sz="2400" spc="3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Json</a:t>
            </a:r>
            <a:r>
              <a:rPr dirty="0" sz="2400" spc="3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and</a:t>
            </a:r>
            <a:r>
              <a:rPr dirty="0" sz="2400" spc="3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turn</a:t>
            </a:r>
            <a:r>
              <a:rPr dirty="0" sz="2400" spc="3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it</a:t>
            </a:r>
            <a:r>
              <a:rPr dirty="0" sz="2400" spc="3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into</a:t>
            </a:r>
            <a:r>
              <a:rPr dirty="0" sz="2400" spc="3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3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pandas</a:t>
            </a:r>
            <a:r>
              <a:rPr dirty="0" sz="2400" spc="3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dataframe</a:t>
            </a:r>
            <a:r>
              <a:rPr dirty="0" sz="2400" spc="3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using</a:t>
            </a:r>
            <a:r>
              <a:rPr dirty="0" sz="2400" spc="3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json_normalize().</a:t>
            </a:r>
            <a:r>
              <a:rPr dirty="0" sz="2400" spc="325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We </a:t>
            </a:r>
            <a:r>
              <a:rPr dirty="0" sz="2400">
                <a:latin typeface="Calibri"/>
                <a:cs typeface="Calibri"/>
              </a:rPr>
              <a:t>then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cleaned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data,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checked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for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missing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values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and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fill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with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whatever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needed.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750">
              <a:latin typeface="Calibri"/>
              <a:cs typeface="Calibri"/>
            </a:endParaRPr>
          </a:p>
          <a:p>
            <a:pPr algn="just" marL="12700" marR="5080">
              <a:lnSpc>
                <a:spcPct val="90400"/>
              </a:lnSpc>
            </a:pPr>
            <a:r>
              <a:rPr dirty="0" sz="2400">
                <a:latin typeface="Calibri"/>
                <a:cs typeface="Calibri"/>
              </a:rPr>
              <a:t>For</a:t>
            </a:r>
            <a:r>
              <a:rPr dirty="0" sz="2400" spc="1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web</a:t>
            </a:r>
            <a:r>
              <a:rPr dirty="0" sz="2400" spc="1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scrapping,</a:t>
            </a:r>
            <a:r>
              <a:rPr dirty="0" sz="2400" spc="1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we</a:t>
            </a:r>
            <a:r>
              <a:rPr dirty="0" sz="2400" spc="1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will</a:t>
            </a:r>
            <a:r>
              <a:rPr dirty="0" sz="2400" spc="1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use</a:t>
            </a:r>
            <a:r>
              <a:rPr dirty="0" sz="2400" spc="1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1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BeautifulSoup</a:t>
            </a:r>
            <a:r>
              <a:rPr dirty="0" sz="2400" spc="1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to</a:t>
            </a:r>
            <a:r>
              <a:rPr dirty="0" sz="2400" spc="1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extract</a:t>
            </a:r>
            <a:r>
              <a:rPr dirty="0" sz="2400" spc="1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1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launch</a:t>
            </a:r>
            <a:r>
              <a:rPr dirty="0" sz="2400" spc="1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records</a:t>
            </a:r>
            <a:r>
              <a:rPr dirty="0" sz="2400" spc="16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as </a:t>
            </a:r>
            <a:r>
              <a:rPr dirty="0" sz="2400">
                <a:latin typeface="Calibri"/>
                <a:cs typeface="Calibri"/>
              </a:rPr>
              <a:t>HTML</a:t>
            </a:r>
            <a:r>
              <a:rPr dirty="0" sz="2400" spc="50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table,</a:t>
            </a:r>
            <a:r>
              <a:rPr dirty="0" sz="2400" spc="509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parse</a:t>
            </a:r>
            <a:r>
              <a:rPr dirty="0" sz="2400" spc="509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50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table</a:t>
            </a:r>
            <a:r>
              <a:rPr dirty="0" sz="2400" spc="509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and</a:t>
            </a:r>
            <a:r>
              <a:rPr dirty="0" sz="2400" spc="509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convert</a:t>
            </a:r>
            <a:r>
              <a:rPr dirty="0" sz="2400" spc="50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it</a:t>
            </a:r>
            <a:r>
              <a:rPr dirty="0" sz="2400" spc="50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to</a:t>
            </a:r>
            <a:r>
              <a:rPr dirty="0" sz="2400" spc="50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509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pandas</a:t>
            </a:r>
            <a:r>
              <a:rPr dirty="0" sz="2400" spc="50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dataframe</a:t>
            </a:r>
            <a:r>
              <a:rPr dirty="0" sz="2400" spc="51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for</a:t>
            </a:r>
            <a:r>
              <a:rPr dirty="0" sz="2400" spc="50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further analysis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839"/>
              </a:lnSpc>
            </a:pPr>
            <a:fld id="{81D60167-4931-47E6-BA6A-407CBD079E47}" type="slidenum">
              <a:rPr dirty="0" spc="75"/>
              <a:t>7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0"/>
              <a:t>Data</a:t>
            </a:r>
            <a:r>
              <a:rPr dirty="0" spc="-220"/>
              <a:t> </a:t>
            </a:r>
            <a:r>
              <a:rPr dirty="0" spc="-75"/>
              <a:t>Collection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629381" y="5165911"/>
            <a:ext cx="123189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39"/>
              </a:lnSpc>
            </a:pPr>
            <a:r>
              <a:rPr dirty="0" sz="1600" spc="75">
                <a:solidFill>
                  <a:srgbClr val="1C7DDB"/>
                </a:solidFill>
                <a:latin typeface="Microsoft Sans Serif"/>
                <a:cs typeface="Microsoft Sans Serif"/>
              </a:rPr>
              <a:t>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863590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0"/>
              <a:t>Data</a:t>
            </a:r>
            <a:r>
              <a:rPr dirty="0" spc="-70"/>
              <a:t> </a:t>
            </a:r>
            <a:r>
              <a:rPr dirty="0" spc="-60"/>
              <a:t>Collection</a:t>
            </a:r>
            <a:r>
              <a:rPr dirty="0" spc="-30"/>
              <a:t> </a:t>
            </a:r>
            <a:r>
              <a:rPr dirty="0" spc="755"/>
              <a:t>–</a:t>
            </a:r>
            <a:r>
              <a:rPr dirty="0" spc="-25"/>
              <a:t> </a:t>
            </a:r>
            <a:r>
              <a:rPr dirty="0" spc="-265"/>
              <a:t>SpaceX</a:t>
            </a:r>
            <a:r>
              <a:rPr dirty="0" spc="20"/>
              <a:t> </a:t>
            </a:r>
            <a:r>
              <a:rPr dirty="0" spc="-150"/>
              <a:t>API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1216152" y="1551432"/>
            <a:ext cx="3200400" cy="3045460"/>
            <a:chOff x="1216152" y="1551432"/>
            <a:chExt cx="3200400" cy="304546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6152" y="1551432"/>
              <a:ext cx="3200400" cy="99669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4168" y="1661160"/>
              <a:ext cx="2993135" cy="82600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3352" y="1590560"/>
              <a:ext cx="3085287" cy="88125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6152" y="2508504"/>
              <a:ext cx="3200400" cy="832103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6152" y="2535936"/>
              <a:ext cx="3197352" cy="82600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3352" y="2549423"/>
              <a:ext cx="3085287" cy="712127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6152" y="3300983"/>
              <a:ext cx="3200400" cy="129540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9408" y="3560064"/>
              <a:ext cx="2962655" cy="82600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3352" y="3339160"/>
              <a:ext cx="3085287" cy="1178013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1396923" y="1743456"/>
            <a:ext cx="2838450" cy="2421255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ctr" marL="138430" marR="130810">
              <a:lnSpc>
                <a:spcPts val="1900"/>
              </a:lnSpc>
              <a:spcBef>
                <a:spcPts val="280"/>
              </a:spcBef>
            </a:pP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dirty="0" sz="17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dirty="0" sz="17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7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rocket</a:t>
            </a:r>
            <a:r>
              <a:rPr dirty="0" sz="17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Calibri"/>
                <a:cs typeface="Calibri"/>
              </a:rPr>
              <a:t>launch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dirty="0" sz="17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dirty="0" sz="17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 spc="-25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algn="ctr" marL="12700" marR="5080">
              <a:lnSpc>
                <a:spcPts val="1900"/>
              </a:lnSpc>
            </a:pP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dirty="0" sz="17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json_normalize</a:t>
            </a:r>
            <a:r>
              <a:rPr dirty="0" sz="17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method</a:t>
            </a:r>
            <a:r>
              <a:rPr dirty="0" sz="17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 spc="-25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dirty="0" sz="17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json</a:t>
            </a:r>
            <a:r>
              <a:rPr dirty="0" sz="17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result</a:t>
            </a:r>
            <a:r>
              <a:rPr dirty="0" sz="17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7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100">
              <a:latin typeface="Calibri"/>
              <a:cs typeface="Calibri"/>
            </a:endParaRPr>
          </a:p>
          <a:p>
            <a:pPr algn="ctr" marL="154940" marR="146685">
              <a:lnSpc>
                <a:spcPts val="1900"/>
              </a:lnSpc>
              <a:spcBef>
                <a:spcPts val="1675"/>
              </a:spcBef>
            </a:pPr>
            <a:r>
              <a:rPr dirty="0" sz="1700" spc="-10">
                <a:solidFill>
                  <a:srgbClr val="FFFFFF"/>
                </a:solidFill>
                <a:latin typeface="Calibri"/>
                <a:cs typeface="Calibri"/>
              </a:rPr>
              <a:t>Performed</a:t>
            </a:r>
            <a:r>
              <a:rPr dirty="0" sz="17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dirty="0" sz="17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cleaning</a:t>
            </a:r>
            <a:r>
              <a:rPr dirty="0" sz="17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 spc="-25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filling</a:t>
            </a:r>
            <a:r>
              <a:rPr dirty="0" sz="17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7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missing</a:t>
            </a:r>
            <a:r>
              <a:rPr dirty="0" sz="17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 spc="-2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4675632" y="1395983"/>
            <a:ext cx="6215380" cy="5462270"/>
            <a:chOff x="4675632" y="1395983"/>
            <a:chExt cx="6215380" cy="5462270"/>
          </a:xfrm>
        </p:grpSpPr>
        <p:pic>
          <p:nvPicPr>
            <p:cNvPr id="16" name="object 1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75632" y="1395983"/>
              <a:ext cx="6214871" cy="1338072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71796" y="1590357"/>
              <a:ext cx="5626988" cy="750265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75632" y="2286000"/>
              <a:ext cx="6184392" cy="1094232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71796" y="2480132"/>
              <a:ext cx="5595670" cy="507771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75632" y="2932175"/>
              <a:ext cx="6184392" cy="3925824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71796" y="3127412"/>
              <a:ext cx="5595670" cy="3341150"/>
            </a:xfrm>
            <a:prstGeom prst="rect">
              <a:avLst/>
            </a:prstGeom>
          </p:spPr>
        </p:pic>
      </p:grpSp>
      <p:sp>
        <p:nvSpPr>
          <p:cNvPr id="22" name="object 22" descr=""/>
          <p:cNvSpPr txBox="1"/>
          <p:nvPr/>
        </p:nvSpPr>
        <p:spPr>
          <a:xfrm>
            <a:off x="1343342" y="4736083"/>
            <a:ext cx="304038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Calibri"/>
                <a:cs typeface="Calibri"/>
              </a:rPr>
              <a:t>From: </a:t>
            </a:r>
            <a:r>
              <a:rPr dirty="0" u="sng" sz="12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https://github.com/farishelmi17/SpaceX/blob/m</a:t>
            </a:r>
            <a:r>
              <a:rPr dirty="0" sz="1200" spc="-1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u="sng" sz="12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ain/notebook:Data_Collection_yJPxhv2oU.ipynb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243030" y="6113839"/>
            <a:ext cx="123189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39"/>
              </a:lnSpc>
            </a:pPr>
            <a:r>
              <a:rPr dirty="0" sz="1600" spc="75">
                <a:solidFill>
                  <a:srgbClr val="1C7DDB"/>
                </a:solidFill>
                <a:latin typeface="Microsoft Sans Serif"/>
                <a:cs typeface="Microsoft Sans Serif"/>
              </a:rPr>
              <a:t>9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0" rIns="0" bIns="0" rtlCol="0" vert="horz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 spc="-20"/>
              <a:t>Data</a:t>
            </a:r>
            <a:r>
              <a:rPr dirty="0" spc="-85"/>
              <a:t> </a:t>
            </a:r>
            <a:r>
              <a:rPr dirty="0" spc="-60"/>
              <a:t>Collection</a:t>
            </a:r>
            <a:r>
              <a:rPr dirty="0" spc="-80"/>
              <a:t> </a:t>
            </a:r>
            <a:r>
              <a:rPr dirty="0"/>
              <a:t>-</a:t>
            </a:r>
            <a:r>
              <a:rPr dirty="0" spc="-70"/>
              <a:t> </a:t>
            </a:r>
            <a:r>
              <a:rPr dirty="0" spc="-95"/>
              <a:t>Scraping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1216152" y="1673351"/>
            <a:ext cx="3246120" cy="3096895"/>
            <a:chOff x="1216152" y="1673351"/>
            <a:chExt cx="3246120" cy="309689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6152" y="1673351"/>
              <a:ext cx="3200400" cy="89306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728" y="1679447"/>
              <a:ext cx="3124200" cy="92963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3352" y="1712112"/>
              <a:ext cx="3085287" cy="77656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6152" y="2517647"/>
              <a:ext cx="3200400" cy="1091183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5880" y="2624327"/>
              <a:ext cx="2980944" cy="92963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3352" y="2557068"/>
              <a:ext cx="3085287" cy="975271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6152" y="3560063"/>
              <a:ext cx="3200400" cy="1155192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8344" y="3560063"/>
              <a:ext cx="3233928" cy="1210056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3352" y="3600729"/>
              <a:ext cx="3085287" cy="1038085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1425689" y="1769364"/>
            <a:ext cx="2780665" cy="276860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algn="ctr" marL="38735" marR="31750">
              <a:lnSpc>
                <a:spcPts val="2210"/>
              </a:lnSpc>
              <a:spcBef>
                <a:spcPts val="330"/>
              </a:spcBef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Falcon9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Wiki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url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Calibri"/>
              <a:cs typeface="Calibri"/>
            </a:endParaRPr>
          </a:p>
          <a:p>
            <a:pPr algn="ctr" marL="110489" marR="102235" indent="-635">
              <a:lnSpc>
                <a:spcPts val="2210"/>
              </a:lnSpc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BeautifulSoup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50">
              <a:latin typeface="Calibri"/>
              <a:cs typeface="Calibri"/>
            </a:endParaRPr>
          </a:p>
          <a:p>
            <a:pPr algn="ctr" marL="12700" marR="5080">
              <a:lnSpc>
                <a:spcPct val="91500"/>
              </a:lnSpc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column/variable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names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 HTML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4443984" y="1517903"/>
            <a:ext cx="7586980" cy="5270500"/>
            <a:chOff x="4443984" y="1517903"/>
            <a:chExt cx="7586980" cy="5270500"/>
          </a:xfrm>
        </p:grpSpPr>
        <p:pic>
          <p:nvPicPr>
            <p:cNvPr id="16" name="object 1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43984" y="1517903"/>
              <a:ext cx="7586471" cy="1386839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39957" y="1711947"/>
              <a:ext cx="6997700" cy="80010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43984" y="2520695"/>
              <a:ext cx="7586471" cy="1386839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39957" y="2714612"/>
              <a:ext cx="6997700" cy="80010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43984" y="3471671"/>
              <a:ext cx="7586471" cy="3316224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39957" y="3666439"/>
              <a:ext cx="6997700" cy="2730498"/>
            </a:xfrm>
            <a:prstGeom prst="rect">
              <a:avLst/>
            </a:prstGeom>
          </p:spPr>
        </p:pic>
      </p:grpSp>
      <p:sp>
        <p:nvSpPr>
          <p:cNvPr id="22" name="object 22" descr=""/>
          <p:cNvSpPr txBox="1"/>
          <p:nvPr/>
        </p:nvSpPr>
        <p:spPr>
          <a:xfrm>
            <a:off x="1389849" y="4827523"/>
            <a:ext cx="2785110" cy="76327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80"/>
              </a:spcBef>
            </a:pPr>
            <a:r>
              <a:rPr dirty="0" sz="1200" spc="-10">
                <a:latin typeface="Calibri"/>
                <a:cs typeface="Calibri"/>
              </a:rPr>
              <a:t>From: </a:t>
            </a:r>
            <a:r>
              <a:rPr dirty="0" u="sng" sz="12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https://github.com/farishelmi17/SpaceX/blo</a:t>
            </a:r>
            <a:r>
              <a:rPr dirty="0" sz="1200" spc="-1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u="sng" sz="12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b/main/notebook:Data_Collection_with_We</a:t>
            </a:r>
            <a:r>
              <a:rPr dirty="0" sz="1200" spc="-1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u="sng" sz="12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b_Scraping_nI89VIRCE.ipynb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2022-12-26T05:06:42Z</dcterms:created>
  <dcterms:modified xsi:type="dcterms:W3CDTF">2022-12-26T05:06:42Z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2022-04-16T00:00:00Z</vt:filetime>
  </property>
  <property fmtid="{D5CDD505-2E9C-101B-9397-08002B2CF9AE}" pid="3" name="LastSaved">
    <vt:filetime>2022-12-26T00:00:00Z</vt:filetime>
  </property>
  <property fmtid="{D5CDD505-2E9C-101B-9397-08002B2CF9AE}" pid="4" name="Producer">
    <vt:lpwstr>iLovePDF</vt:lpwstr>
  </property>
</Properties>
</file>